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893" r:id="rId1"/>
  </p:sldMasterIdLst>
  <p:notesMasterIdLst>
    <p:notesMasterId r:id="rId30"/>
  </p:notesMasterIdLst>
  <p:handoutMasterIdLst>
    <p:handoutMasterId r:id="rId31"/>
  </p:handoutMasterIdLst>
  <p:sldIdLst>
    <p:sldId id="747" r:id="rId2"/>
    <p:sldId id="877" r:id="rId3"/>
    <p:sldId id="815" r:id="rId4"/>
    <p:sldId id="832" r:id="rId5"/>
    <p:sldId id="833" r:id="rId6"/>
    <p:sldId id="835" r:id="rId7"/>
    <p:sldId id="836" r:id="rId8"/>
    <p:sldId id="878" r:id="rId9"/>
    <p:sldId id="837" r:id="rId10"/>
    <p:sldId id="879" r:id="rId11"/>
    <p:sldId id="892" r:id="rId12"/>
    <p:sldId id="893" r:id="rId13"/>
    <p:sldId id="894" r:id="rId14"/>
    <p:sldId id="884" r:id="rId15"/>
    <p:sldId id="885" r:id="rId16"/>
    <p:sldId id="886" r:id="rId17"/>
    <p:sldId id="823" r:id="rId18"/>
    <p:sldId id="841" r:id="rId19"/>
    <p:sldId id="880" r:id="rId20"/>
    <p:sldId id="881" r:id="rId21"/>
    <p:sldId id="882" r:id="rId22"/>
    <p:sldId id="888" r:id="rId23"/>
    <p:sldId id="889" r:id="rId24"/>
    <p:sldId id="890" r:id="rId25"/>
    <p:sldId id="891" r:id="rId26"/>
    <p:sldId id="887" r:id="rId27"/>
    <p:sldId id="876" r:id="rId28"/>
    <p:sldId id="883" r:id="rId29"/>
  </p:sldIdLst>
  <p:sldSz cx="9144000" cy="6858000" type="screen4x3"/>
  <p:notesSz cx="6858000" cy="9144000"/>
  <p:defaultTextStyle>
    <a:defPPr>
      <a:defRPr lang="en-US"/>
    </a:defPPr>
    <a:lvl1pPr algn="l" defTabSz="457200" rtl="0" fontAlgn="base">
      <a:spcBef>
        <a:spcPct val="0"/>
      </a:spcBef>
      <a:spcAft>
        <a:spcPct val="0"/>
      </a:spcAft>
      <a:defRPr b="1" kern="1200">
        <a:solidFill>
          <a:schemeClr val="tx1"/>
        </a:solidFill>
        <a:latin typeface="Arial" charset="0"/>
        <a:ea typeface="Osaka" charset="0"/>
        <a:cs typeface="Osaka" charset="0"/>
      </a:defRPr>
    </a:lvl1pPr>
    <a:lvl2pPr marL="457200" algn="l" defTabSz="457200" rtl="0" fontAlgn="base">
      <a:spcBef>
        <a:spcPct val="0"/>
      </a:spcBef>
      <a:spcAft>
        <a:spcPct val="0"/>
      </a:spcAft>
      <a:defRPr b="1" kern="1200">
        <a:solidFill>
          <a:schemeClr val="tx1"/>
        </a:solidFill>
        <a:latin typeface="Arial" charset="0"/>
        <a:ea typeface="Osaka" charset="0"/>
        <a:cs typeface="Osaka" charset="0"/>
      </a:defRPr>
    </a:lvl2pPr>
    <a:lvl3pPr marL="914400" algn="l" defTabSz="457200" rtl="0" fontAlgn="base">
      <a:spcBef>
        <a:spcPct val="0"/>
      </a:spcBef>
      <a:spcAft>
        <a:spcPct val="0"/>
      </a:spcAft>
      <a:defRPr b="1" kern="1200">
        <a:solidFill>
          <a:schemeClr val="tx1"/>
        </a:solidFill>
        <a:latin typeface="Arial" charset="0"/>
        <a:ea typeface="Osaka" charset="0"/>
        <a:cs typeface="Osaka" charset="0"/>
      </a:defRPr>
    </a:lvl3pPr>
    <a:lvl4pPr marL="1371600" algn="l" defTabSz="457200" rtl="0" fontAlgn="base">
      <a:spcBef>
        <a:spcPct val="0"/>
      </a:spcBef>
      <a:spcAft>
        <a:spcPct val="0"/>
      </a:spcAft>
      <a:defRPr b="1" kern="1200">
        <a:solidFill>
          <a:schemeClr val="tx1"/>
        </a:solidFill>
        <a:latin typeface="Arial" charset="0"/>
        <a:ea typeface="Osaka" charset="0"/>
        <a:cs typeface="Osaka" charset="0"/>
      </a:defRPr>
    </a:lvl4pPr>
    <a:lvl5pPr marL="1828800" algn="l" defTabSz="457200" rtl="0" fontAlgn="base">
      <a:spcBef>
        <a:spcPct val="0"/>
      </a:spcBef>
      <a:spcAft>
        <a:spcPct val="0"/>
      </a:spcAft>
      <a:defRPr b="1" kern="1200">
        <a:solidFill>
          <a:schemeClr val="tx1"/>
        </a:solidFill>
        <a:latin typeface="Arial" charset="0"/>
        <a:ea typeface="Osaka" charset="0"/>
        <a:cs typeface="Osaka" charset="0"/>
      </a:defRPr>
    </a:lvl5pPr>
    <a:lvl6pPr marL="2286000" algn="l" defTabSz="457200" rtl="0" eaLnBrk="1" latinLnBrk="0" hangingPunct="1">
      <a:defRPr b="1" kern="1200">
        <a:solidFill>
          <a:schemeClr val="tx1"/>
        </a:solidFill>
        <a:latin typeface="Arial" charset="0"/>
        <a:ea typeface="Osaka" charset="0"/>
        <a:cs typeface="Osaka" charset="0"/>
      </a:defRPr>
    </a:lvl6pPr>
    <a:lvl7pPr marL="2743200" algn="l" defTabSz="457200" rtl="0" eaLnBrk="1" latinLnBrk="0" hangingPunct="1">
      <a:defRPr b="1" kern="1200">
        <a:solidFill>
          <a:schemeClr val="tx1"/>
        </a:solidFill>
        <a:latin typeface="Arial" charset="0"/>
        <a:ea typeface="Osaka" charset="0"/>
        <a:cs typeface="Osaka" charset="0"/>
      </a:defRPr>
    </a:lvl7pPr>
    <a:lvl8pPr marL="3200400" algn="l" defTabSz="457200" rtl="0" eaLnBrk="1" latinLnBrk="0" hangingPunct="1">
      <a:defRPr b="1" kern="1200">
        <a:solidFill>
          <a:schemeClr val="tx1"/>
        </a:solidFill>
        <a:latin typeface="Arial" charset="0"/>
        <a:ea typeface="Osaka" charset="0"/>
        <a:cs typeface="Osaka" charset="0"/>
      </a:defRPr>
    </a:lvl8pPr>
    <a:lvl9pPr marL="3657600" algn="l" defTabSz="457200" rtl="0" eaLnBrk="1" latinLnBrk="0" hangingPunct="1">
      <a:defRPr b="1" kern="1200">
        <a:solidFill>
          <a:schemeClr val="tx1"/>
        </a:solidFill>
        <a:latin typeface="Arial" charset="0"/>
        <a:ea typeface="Osaka" charset="0"/>
        <a:cs typeface="Osaka"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 D" initials="BW" lastIdx="14" clrIdx="0"/>
  <p:cmAuthor id="1" name="Tatsiana" initials=""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000000"/>
    <a:srgbClr val="00B0F0"/>
    <a:srgbClr val="52A3DF"/>
    <a:srgbClr val="292929"/>
    <a:srgbClr val="393939"/>
    <a:srgbClr val="2C2C2C"/>
    <a:srgbClr val="343434"/>
    <a:srgbClr val="F4CC66"/>
    <a:srgbClr val="5FBBFF"/>
    <a:srgbClr val="5D837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p:scale>
          <a:sx n="100" d="100"/>
          <a:sy n="100" d="100"/>
        </p:scale>
        <p:origin x="-1128" y="-360"/>
      </p:cViewPr>
      <p:guideLst>
        <p:guide orient="horz" pos="2643"/>
        <p:guide pos="3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9" d="100"/>
        <a:sy n="249" d="100"/>
      </p:scale>
      <p:origin x="0" y="42072"/>
    </p:cViewPr>
  </p:sorterViewPr>
  <p:notesViewPr>
    <p:cSldViewPr snapToObjects="1">
      <p:cViewPr varScale="1">
        <p:scale>
          <a:sx n="56" d="100"/>
          <a:sy n="56" d="100"/>
        </p:scale>
        <p:origin x="-2848" y="-12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ea typeface="MS PGothic" charset="0"/>
                <a:cs typeface="MS PGothic" charset="0"/>
              </a:defRPr>
            </a:lvl1pPr>
          </a:lstStyle>
          <a:p>
            <a:pPr>
              <a:defRPr/>
            </a:pPr>
            <a:fld id="{2BCA5360-595D-034C-A393-0B2F7388A401}" type="datetime1">
              <a:rPr lang="en-US"/>
              <a:pPr>
                <a:defRPr/>
              </a:pPr>
              <a:t>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ea typeface="MS PGothic" charset="0"/>
                <a:cs typeface="MS PGothic" charset="0"/>
              </a:defRPr>
            </a:lvl1pPr>
          </a:lstStyle>
          <a:p>
            <a:pPr>
              <a:defRPr/>
            </a:pPr>
            <a:fld id="{F73856F8-B8A7-4946-BC4B-07970FD2AA3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41130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latin typeface="Calibri" charset="0"/>
                <a:ea typeface="MS PGothic" charset="0"/>
                <a:cs typeface="MS PGothic" charset="0"/>
              </a:defRPr>
            </a:lvl1pPr>
          </a:lstStyle>
          <a:p>
            <a:pPr>
              <a:defRPr/>
            </a:pPr>
            <a:fld id="{62581B98-C67A-6549-92CC-06F3F1AAB801}" type="datetime1">
              <a:rPr lang="en-US"/>
              <a:pPr>
                <a:defRPr/>
              </a:pPr>
              <a:t>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b="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latin typeface="Calibri" charset="0"/>
                <a:ea typeface="MS PGothic" charset="0"/>
                <a:cs typeface="MS PGothic" charset="0"/>
              </a:defRPr>
            </a:lvl1pPr>
          </a:lstStyle>
          <a:p>
            <a:pPr>
              <a:defRPr/>
            </a:pPr>
            <a:fld id="{F077B60E-CF42-E248-8D20-1A39A356500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1739948"/>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10</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11</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12</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13</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14</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15</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16</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F7966B88-AC14-A749-BC73-32EB37273F50}" type="slidenum">
              <a:rPr lang="en-US" sz="1200" b="0">
                <a:latin typeface="Calibri" charset="0"/>
                <a:ea typeface="MS PGothic" charset="0"/>
                <a:cs typeface="MS PGothic" charset="0"/>
              </a:rPr>
              <a:pPr eaLnBrk="1" hangingPunct="1"/>
              <a:t>17</a:t>
            </a:fld>
            <a:endParaRPr lang="en-US" sz="1200" b="0">
              <a:latin typeface="Calibri" charset="0"/>
              <a:ea typeface="MS PGothic" charset="0"/>
              <a:cs typeface="MS PGothic" charset="0"/>
            </a:endParaRPr>
          </a:p>
        </p:txBody>
      </p:sp>
      <p:sp>
        <p:nvSpPr>
          <p:cNvPr id="75780"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F7966B88-AC14-A749-BC73-32EB37273F50}" type="slidenum">
              <a:rPr lang="en-US" sz="1200" b="0">
                <a:latin typeface="Calibri" charset="0"/>
                <a:ea typeface="MS PGothic" charset="0"/>
                <a:cs typeface="MS PGothic" charset="0"/>
              </a:rPr>
              <a:pPr eaLnBrk="1" hangingPunct="1"/>
              <a:t>18</a:t>
            </a:fld>
            <a:endParaRPr lang="en-US" sz="1200" b="0">
              <a:latin typeface="Calibri" charset="0"/>
              <a:ea typeface="MS PGothic" charset="0"/>
              <a:cs typeface="MS PGothic" charset="0"/>
            </a:endParaRPr>
          </a:p>
        </p:txBody>
      </p:sp>
      <p:sp>
        <p:nvSpPr>
          <p:cNvPr id="75780"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F7966B88-AC14-A749-BC73-32EB37273F50}" type="slidenum">
              <a:rPr lang="en-US" sz="1200" b="0">
                <a:latin typeface="Calibri" charset="0"/>
                <a:ea typeface="MS PGothic" charset="0"/>
                <a:cs typeface="MS PGothic" charset="0"/>
              </a:rPr>
              <a:pPr eaLnBrk="1" hangingPunct="1"/>
              <a:t>19</a:t>
            </a:fld>
            <a:endParaRPr lang="en-US" sz="1200" b="0">
              <a:latin typeface="Calibri" charset="0"/>
              <a:ea typeface="MS PGothic" charset="0"/>
              <a:cs typeface="MS PGothic" charset="0"/>
            </a:endParaRPr>
          </a:p>
        </p:txBody>
      </p:sp>
      <p:sp>
        <p:nvSpPr>
          <p:cNvPr id="75780"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2</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F7966B88-AC14-A749-BC73-32EB37273F50}" type="slidenum">
              <a:rPr lang="en-US" sz="1200" b="0">
                <a:latin typeface="Calibri" charset="0"/>
                <a:ea typeface="MS PGothic" charset="0"/>
                <a:cs typeface="MS PGothic" charset="0"/>
              </a:rPr>
              <a:pPr eaLnBrk="1" hangingPunct="1"/>
              <a:t>20</a:t>
            </a:fld>
            <a:endParaRPr lang="en-US" sz="1200" b="0">
              <a:latin typeface="Calibri" charset="0"/>
              <a:ea typeface="MS PGothic" charset="0"/>
              <a:cs typeface="MS PGothic" charset="0"/>
            </a:endParaRPr>
          </a:p>
        </p:txBody>
      </p:sp>
      <p:sp>
        <p:nvSpPr>
          <p:cNvPr id="75780"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F7966B88-AC14-A749-BC73-32EB37273F50}" type="slidenum">
              <a:rPr lang="en-US" sz="1200" b="0">
                <a:latin typeface="Calibri" charset="0"/>
                <a:ea typeface="MS PGothic" charset="0"/>
                <a:cs typeface="MS PGothic" charset="0"/>
              </a:rPr>
              <a:pPr eaLnBrk="1" hangingPunct="1"/>
              <a:t>21</a:t>
            </a:fld>
            <a:endParaRPr lang="en-US" sz="1200" b="0">
              <a:latin typeface="Calibri" charset="0"/>
              <a:ea typeface="MS PGothic" charset="0"/>
              <a:cs typeface="MS PGothic" charset="0"/>
            </a:endParaRPr>
          </a:p>
        </p:txBody>
      </p:sp>
      <p:sp>
        <p:nvSpPr>
          <p:cNvPr id="75780"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3</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4</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5</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6</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7</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8</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fld id="{95BE9FCD-A3C5-4541-87B4-9457A1977F90}" type="slidenum">
              <a:rPr lang="en-US" sz="1200" b="0">
                <a:latin typeface="Calibri" charset="0"/>
                <a:ea typeface="MS PGothic" charset="0"/>
                <a:cs typeface="MS PGothic" charset="0"/>
              </a:rPr>
              <a:pPr eaLnBrk="1" hangingPunct="1"/>
              <a:t>9</a:t>
            </a:fld>
            <a:endParaRPr lang="en-US" sz="1200" b="0">
              <a:latin typeface="Calibri" charset="0"/>
              <a:ea typeface="MS PGothic" charset="0"/>
              <a:cs typeface="MS PGothic" charset="0"/>
            </a:endParaRPr>
          </a:p>
        </p:txBody>
      </p:sp>
      <p:sp>
        <p:nvSpPr>
          <p:cNvPr id="73732" name="Footer Placeholder 4"/>
          <p:cNvSpPr>
            <a:spLocks noGrp="1"/>
          </p:cNvSpPr>
          <p:nvPr>
            <p:ph type="ftr" sz="quarter" idx="4"/>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endParaRPr lang="en-US" sz="1200" b="0">
              <a:latin typeface="Calibri"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AA771648-76F5-4743-9747-D7DE9756FAD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13953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74E54B-38C5-2743-AC99-EF109756FF5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54287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574A95AE-D3F5-BB44-924C-DD6B941CBD9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3716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prstGeom prst="rect">
            <a:avLst/>
          </a:prstGeom>
        </p:spPr>
        <p:txBody>
          <a:bodyPr/>
          <a:lstStyle>
            <a:lvl1pPr>
              <a:defRPr b="0" i="0">
                <a:solidFill>
                  <a:srgbClr val="5FBBFF"/>
                </a:solidFill>
                <a:latin typeface="Helvetica Neue"/>
                <a:cs typeface="Helvetica Neue"/>
              </a:defRPr>
            </a:lvl1pPr>
          </a:lstStyle>
          <a:p>
            <a:r>
              <a:rPr lang="en-AU"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rgbClr val="5FBBFF"/>
                </a:solidFill>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D4DCB8F6-C158-E647-B139-FEF9BE6B36F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45050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CCF874D4-3FC5-EA41-BAAE-D595AB27A13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9783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1E1F2C0B-37BF-7545-A65A-3FD4EC56A90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97645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F1B1F0B2-7046-584C-AC2F-65B0E7099AD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7484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a:prstGeom prst="rect">
            <a:avLst/>
          </a:prstGeom>
        </p:spPr>
        <p:txBody>
          <a:bodyPr/>
          <a:lstStyle/>
          <a:p>
            <a:r>
              <a:rPr lang="en-AU"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569F1D07-6AEC-784C-B7FA-632DFC82705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8635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FAC3637-8497-0049-B099-2CE7A6519CB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28946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35DB55F9-8BA4-0043-90D4-D49B8904C94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21406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06F5385F-5EE1-1545-9E94-657E7C7056E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3032268"/>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93939"/>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553200"/>
            <a:ext cx="9144000" cy="304800"/>
          </a:xfrm>
          <a:prstGeom prst="rect">
            <a:avLst/>
          </a:prstGeom>
          <a:noFill/>
          <a:ln w="9525">
            <a:noFill/>
            <a:miter lim="800000"/>
            <a:headEnd/>
            <a:tailEnd/>
          </a:ln>
          <a:effectLst/>
        </p:spPr>
        <p:txBody>
          <a:bodyPr/>
          <a:lstStyle/>
          <a:p>
            <a:pPr algn="ctr" eaLnBrk="0" hangingPunct="0">
              <a:defRPr/>
            </a:pPr>
            <a:r>
              <a:rPr lang="en-US" sz="1400" b="0" dirty="0" smtClean="0">
                <a:latin typeface="Helvetica Neue"/>
                <a:ea typeface="MS PGothic" pitchFamily="34" charset="-128"/>
                <a:cs typeface="Helvetica Neue"/>
              </a:rPr>
              <a:t>Social Data for TV Analytics Jodee Rich CEO  |  PeopleBrowsr</a:t>
            </a:r>
            <a:endParaRPr lang="en-US" sz="1400" b="0" dirty="0">
              <a:latin typeface="Helvetica Neue"/>
              <a:ea typeface="Osaka" charset="-128"/>
              <a:cs typeface="Helvetica Neue"/>
            </a:endParaRPr>
          </a:p>
        </p:txBody>
      </p:sp>
      <p:sp>
        <p:nvSpPr>
          <p:cNvPr id="1027" name="Text Placeholder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endParaRPr lang="en-US" dirty="0"/>
          </a:p>
        </p:txBody>
      </p:sp>
      <p:sp>
        <p:nvSpPr>
          <p:cNvPr id="91142" name="Rectangle 6"/>
          <p:cNvSpPr>
            <a:spLocks noGrp="1" noChangeArrowheads="1"/>
          </p:cNvSpPr>
          <p:nvPr>
            <p:ph type="sldNum" sz="quarter" idx="4"/>
          </p:nvPr>
        </p:nvSpPr>
        <p:spPr bwMode="auto">
          <a:xfrm>
            <a:off x="8562975" y="6553200"/>
            <a:ext cx="454025"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vl1pPr>
          </a:lstStyle>
          <a:p>
            <a:pPr>
              <a:defRPr/>
            </a:pPr>
            <a:fld id="{BEA0E295-1399-EE41-8F6E-6A05ABEAA77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 id="2147485906" r:id="rId10"/>
    <p:sldLayoutId id="2147485907" r:id="rId11"/>
  </p:sldLayoutIdLst>
  <p:transition/>
  <p:hf hdr="0" dt="0"/>
  <p:txStyles>
    <p:titleStyle>
      <a:lvl1pPr algn="l" rtl="0" eaLnBrk="0" fontAlgn="base" hangingPunct="0">
        <a:spcBef>
          <a:spcPct val="0"/>
        </a:spcBef>
        <a:spcAft>
          <a:spcPct val="0"/>
        </a:spcAft>
        <a:defRPr sz="4400">
          <a:solidFill>
            <a:srgbClr val="61BBFF"/>
          </a:solidFill>
          <a:latin typeface="+mj-lt"/>
          <a:ea typeface="+mj-ea"/>
          <a:cs typeface="+mj-cs"/>
        </a:defRPr>
      </a:lvl1pPr>
      <a:lvl2pPr algn="l" rtl="0" eaLnBrk="0" fontAlgn="base" hangingPunct="0">
        <a:spcBef>
          <a:spcPct val="0"/>
        </a:spcBef>
        <a:spcAft>
          <a:spcPct val="0"/>
        </a:spcAft>
        <a:defRPr sz="4400">
          <a:solidFill>
            <a:srgbClr val="61BBFF"/>
          </a:solidFill>
          <a:latin typeface="Arial" charset="0"/>
          <a:ea typeface="Osaka" charset="-128"/>
          <a:cs typeface="Osaka" charset="-128"/>
        </a:defRPr>
      </a:lvl2pPr>
      <a:lvl3pPr algn="l" rtl="0" eaLnBrk="0" fontAlgn="base" hangingPunct="0">
        <a:spcBef>
          <a:spcPct val="0"/>
        </a:spcBef>
        <a:spcAft>
          <a:spcPct val="0"/>
        </a:spcAft>
        <a:defRPr sz="4400">
          <a:solidFill>
            <a:srgbClr val="61BBFF"/>
          </a:solidFill>
          <a:latin typeface="Arial" charset="0"/>
          <a:ea typeface="Osaka" charset="-128"/>
          <a:cs typeface="Osaka" charset="-128"/>
        </a:defRPr>
      </a:lvl3pPr>
      <a:lvl4pPr algn="l" rtl="0" eaLnBrk="0" fontAlgn="base" hangingPunct="0">
        <a:spcBef>
          <a:spcPct val="0"/>
        </a:spcBef>
        <a:spcAft>
          <a:spcPct val="0"/>
        </a:spcAft>
        <a:defRPr sz="4400">
          <a:solidFill>
            <a:srgbClr val="61BBFF"/>
          </a:solidFill>
          <a:latin typeface="Arial" charset="0"/>
          <a:ea typeface="Osaka" charset="-128"/>
          <a:cs typeface="Osaka" charset="-128"/>
        </a:defRPr>
      </a:lvl4pPr>
      <a:lvl5pPr algn="l" rtl="0" eaLnBrk="0" fontAlgn="base" hangingPunct="0">
        <a:spcBef>
          <a:spcPct val="0"/>
        </a:spcBef>
        <a:spcAft>
          <a:spcPct val="0"/>
        </a:spcAft>
        <a:defRPr sz="4400">
          <a:solidFill>
            <a:srgbClr val="61BBFF"/>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rgbClr val="61BBFF"/>
          </a:solidFill>
          <a:latin typeface="Helvetica Neue"/>
          <a:ea typeface="+mn-ea"/>
          <a:cs typeface="Helvetica Neue"/>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hyperlink" Target="http://www.socialguide.com/"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trendrr.tv/" TargetMode="External"/><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bluefinlabs.com/" TargetMode="External"/><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hyperlink" Target="mailto:JodeeRich@PeopleBrowsr.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jodeerich@peoplebrowsr.com" TargetMode="External"/><Relationship Id="rId4" Type="http://schemas.openxmlformats.org/officeDocument/2006/relationships/hyperlink" Target="http://slidesha.re/PBStrata"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hyperlink" Target="http://twitter.com/%23!/WingDu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3"/>
          <p:cNvSpPr txBox="1">
            <a:spLocks/>
          </p:cNvSpPr>
          <p:nvPr/>
        </p:nvSpPr>
        <p:spPr bwMode="auto">
          <a:xfrm>
            <a:off x="533400" y="1143000"/>
            <a:ext cx="8077200" cy="198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pPr algn="l">
              <a:spcAft>
                <a:spcPts val="1200"/>
              </a:spcAft>
            </a:pPr>
            <a:r>
              <a:rPr lang="en-US" sz="4000" dirty="0" smtClean="0"/>
              <a:t>PeopleBrowsr TV Analytics</a:t>
            </a:r>
          </a:p>
          <a:p>
            <a:pPr algn="l">
              <a:spcAft>
                <a:spcPts val="1200"/>
              </a:spcAft>
            </a:pPr>
            <a:r>
              <a:rPr lang="en-US" sz="4000" dirty="0" smtClean="0"/>
              <a:t>Strata Summit 2011</a:t>
            </a:r>
            <a:endParaRPr lang="en-US" sz="4000" dirty="0"/>
          </a:p>
        </p:txBody>
      </p:sp>
      <p:sp>
        <p:nvSpPr>
          <p:cNvPr id="5" name="TextBox 4"/>
          <p:cNvSpPr txBox="1"/>
          <p:nvPr/>
        </p:nvSpPr>
        <p:spPr>
          <a:xfrm>
            <a:off x="6248400" y="3163669"/>
            <a:ext cx="2514600" cy="707886"/>
          </a:xfrm>
          <a:prstGeom prst="rect">
            <a:avLst/>
          </a:prstGeom>
          <a:noFill/>
        </p:spPr>
        <p:txBody>
          <a:bodyPr wrap="square" rtlCol="0">
            <a:spAutoFit/>
          </a:bodyPr>
          <a:lstStyle/>
          <a:p>
            <a:r>
              <a:rPr lang="en-US" sz="2000" b="0" dirty="0" err="1" smtClean="0">
                <a:latin typeface="Helvetica Neue"/>
                <a:cs typeface="Helvetica Neue"/>
              </a:rPr>
              <a:t>Jodee</a:t>
            </a:r>
            <a:r>
              <a:rPr lang="en-US" sz="2000" b="0" dirty="0" smtClean="0">
                <a:latin typeface="Helvetica Neue"/>
                <a:cs typeface="Helvetica Neue"/>
              </a:rPr>
              <a:t> Rich</a:t>
            </a:r>
          </a:p>
          <a:p>
            <a:r>
              <a:rPr lang="en-US" sz="2000" b="0" dirty="0" smtClean="0">
                <a:latin typeface="Helvetica Neue"/>
                <a:cs typeface="Helvetica Neue"/>
              </a:rPr>
              <a:t>CEO PeopleBrowsr</a:t>
            </a:r>
            <a:endParaRPr lang="en-US" sz="2000" b="0" dirty="0">
              <a:latin typeface="Helvetica Neue"/>
              <a:cs typeface="Helvetica Neue"/>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10</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Solution</a:t>
            </a:r>
            <a:endParaRPr lang="en-US" dirty="0"/>
          </a:p>
        </p:txBody>
      </p:sp>
      <p:sp>
        <p:nvSpPr>
          <p:cNvPr id="8" name="TextBox 7"/>
          <p:cNvSpPr txBox="1"/>
          <p:nvPr/>
        </p:nvSpPr>
        <p:spPr>
          <a:xfrm>
            <a:off x="381000" y="1196752"/>
            <a:ext cx="3758952" cy="1200328"/>
          </a:xfrm>
          <a:prstGeom prst="rect">
            <a:avLst/>
          </a:prstGeom>
          <a:noFill/>
        </p:spPr>
        <p:txBody>
          <a:bodyPr wrap="square" rtlCol="0">
            <a:spAutoFit/>
          </a:bodyPr>
          <a:lstStyle/>
          <a:p>
            <a:r>
              <a:rPr lang="en-US" sz="2400" b="0" dirty="0" smtClean="0">
                <a:latin typeface="Helvetica Neue"/>
                <a:cs typeface="Helvetica Neue"/>
              </a:rPr>
              <a:t>Communities</a:t>
            </a:r>
          </a:p>
          <a:p>
            <a:endParaRPr lang="en-US" sz="2400" b="0" dirty="0">
              <a:latin typeface="Helvetica Neue"/>
              <a:cs typeface="Helvetica Neue"/>
            </a:endParaRPr>
          </a:p>
          <a:p>
            <a:r>
              <a:rPr lang="en-US" sz="2400" b="0" dirty="0" smtClean="0">
                <a:latin typeface="Helvetica Neue"/>
                <a:cs typeface="Helvetica Neue"/>
              </a:rPr>
              <a:t>Example:  Under 18 Users</a:t>
            </a:r>
            <a:endParaRPr lang="en-US" sz="2400" b="0" dirty="0">
              <a:latin typeface="Helvetica Neue"/>
              <a:cs typeface="Helvetica Neue"/>
            </a:endParaRPr>
          </a:p>
        </p:txBody>
      </p:sp>
      <p:pic>
        <p:nvPicPr>
          <p:cNvPr id="11" name="Picture 10" descr="Screen shot 2011-09-12 at 2.27.08 PM.png"/>
          <p:cNvPicPr>
            <a:picLocks noChangeAspect="1"/>
          </p:cNvPicPr>
          <p:nvPr/>
        </p:nvPicPr>
        <p:blipFill>
          <a:blip r:embed="rId3"/>
          <a:stretch>
            <a:fillRect/>
          </a:stretch>
        </p:blipFill>
        <p:spPr>
          <a:xfrm>
            <a:off x="406152" y="2780928"/>
            <a:ext cx="8458200" cy="3026769"/>
          </a:xfrm>
          <a:prstGeom prst="rect">
            <a:avLst/>
          </a:prstGeom>
          <a:ln w="28575" cap="rnd" cmpd="sng">
            <a:solidFill>
              <a:schemeClr val="tx1">
                <a:lumMod val="65000"/>
              </a:schemeClr>
            </a:solidFill>
          </a:ln>
          <a:effectLst>
            <a:glow rad="127000">
              <a:schemeClr val="tx1">
                <a:alpha val="31000"/>
              </a:schemeClr>
            </a:glow>
          </a:effectLst>
        </p:spPr>
      </p:pic>
      <p:pic>
        <p:nvPicPr>
          <p:cNvPr id="6" name="Picture 5" descr="tv_analytics.png"/>
          <p:cNvPicPr>
            <a:picLocks noChangeAspect="1"/>
          </p:cNvPicPr>
          <p:nvPr/>
        </p:nvPicPr>
        <p:blipFill>
          <a:blip r:embed="rId4"/>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11</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Data Size</a:t>
            </a:r>
            <a:endParaRPr lang="en-US" dirty="0"/>
          </a:p>
        </p:txBody>
      </p:sp>
      <p:sp>
        <p:nvSpPr>
          <p:cNvPr id="8" name="TextBox 7"/>
          <p:cNvSpPr txBox="1"/>
          <p:nvPr/>
        </p:nvSpPr>
        <p:spPr>
          <a:xfrm>
            <a:off x="380999" y="1367135"/>
            <a:ext cx="7874001" cy="461665"/>
          </a:xfrm>
          <a:prstGeom prst="rect">
            <a:avLst/>
          </a:prstGeom>
          <a:noFill/>
        </p:spPr>
        <p:txBody>
          <a:bodyPr wrap="square" rtlCol="0">
            <a:spAutoFit/>
          </a:bodyPr>
          <a:lstStyle/>
          <a:p>
            <a:r>
              <a:rPr lang="en-US" sz="2400" b="0" dirty="0" smtClean="0">
                <a:latin typeface="Helvetica Neue"/>
                <a:cs typeface="Helvetica Neue"/>
              </a:rPr>
              <a:t>Total number of TV Show mentions since January 2011</a:t>
            </a:r>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sp>
        <p:nvSpPr>
          <p:cNvPr id="7" name="TextBox 6"/>
          <p:cNvSpPr txBox="1"/>
          <p:nvPr/>
        </p:nvSpPr>
        <p:spPr>
          <a:xfrm>
            <a:off x="3124200" y="2792343"/>
            <a:ext cx="2667000" cy="707886"/>
          </a:xfrm>
          <a:prstGeom prst="rect">
            <a:avLst/>
          </a:prstGeom>
          <a:noFill/>
        </p:spPr>
        <p:txBody>
          <a:bodyPr wrap="square" rtlCol="0">
            <a:spAutoFit/>
          </a:bodyPr>
          <a:lstStyle/>
          <a:p>
            <a:r>
              <a:rPr lang="en-US" sz="4000" b="0" dirty="0" smtClean="0">
                <a:latin typeface="Helvetica Neue"/>
                <a:cs typeface="Helvetica Neue"/>
              </a:rPr>
              <a:t>30 Million</a:t>
            </a:r>
            <a:endParaRPr lang="en-US" sz="4000" b="0" dirty="0">
              <a:latin typeface="Helvetica Neue"/>
              <a:cs typeface="Helvetica Neue"/>
            </a:endParaRPr>
          </a:p>
        </p:txBody>
      </p:sp>
      <p:sp>
        <p:nvSpPr>
          <p:cNvPr id="9" name="Rounded Rectangle 8"/>
          <p:cNvSpPr/>
          <p:nvPr/>
        </p:nvSpPr>
        <p:spPr bwMode="auto">
          <a:xfrm>
            <a:off x="2667000" y="2676942"/>
            <a:ext cx="3276600" cy="980658"/>
          </a:xfrm>
          <a:prstGeom prst="roundRect">
            <a:avLst/>
          </a:prstGeom>
          <a:noFill/>
          <a:ln w="28575" cap="rnd"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12</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Data Size</a:t>
            </a:r>
            <a:endParaRPr lang="en-US" dirty="0"/>
          </a:p>
        </p:txBody>
      </p:sp>
      <p:sp>
        <p:nvSpPr>
          <p:cNvPr id="8" name="TextBox 7"/>
          <p:cNvSpPr txBox="1"/>
          <p:nvPr/>
        </p:nvSpPr>
        <p:spPr>
          <a:xfrm>
            <a:off x="380999" y="1219200"/>
            <a:ext cx="7874001" cy="461665"/>
          </a:xfrm>
          <a:prstGeom prst="rect">
            <a:avLst/>
          </a:prstGeom>
          <a:noFill/>
        </p:spPr>
        <p:txBody>
          <a:bodyPr wrap="square" rtlCol="0">
            <a:spAutoFit/>
          </a:bodyPr>
          <a:lstStyle/>
          <a:p>
            <a:pPr algn="ctr"/>
            <a:r>
              <a:rPr lang="en-US" sz="2400" b="0" dirty="0" smtClean="0">
                <a:latin typeface="Helvetica Neue"/>
                <a:cs typeface="Helvetica Neue"/>
              </a:rPr>
              <a:t>Number of people in each Community</a:t>
            </a:r>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sp>
        <p:nvSpPr>
          <p:cNvPr id="7" name="TextBox 6"/>
          <p:cNvSpPr txBox="1"/>
          <p:nvPr/>
        </p:nvSpPr>
        <p:spPr>
          <a:xfrm>
            <a:off x="660398" y="2072819"/>
            <a:ext cx="8864602" cy="4708981"/>
          </a:xfrm>
          <a:prstGeom prst="rect">
            <a:avLst/>
          </a:prstGeom>
          <a:noFill/>
        </p:spPr>
        <p:txBody>
          <a:bodyPr wrap="square" numCol="2" rtlCol="0">
            <a:spAutoFit/>
          </a:bodyPr>
          <a:lstStyle/>
          <a:p>
            <a:pPr>
              <a:spcAft>
                <a:spcPts val="1800"/>
              </a:spcAft>
            </a:pPr>
            <a:r>
              <a:rPr lang="en-US" sz="2000" b="0" dirty="0" smtClean="0">
                <a:latin typeface="Helvetica Neue"/>
                <a:cs typeface="Helvetica Neue"/>
              </a:rPr>
              <a:t>Under 18 – 1,615,107</a:t>
            </a:r>
          </a:p>
          <a:p>
            <a:pPr>
              <a:spcAft>
                <a:spcPts val="1800"/>
              </a:spcAft>
            </a:pPr>
            <a:r>
              <a:rPr lang="en-US" sz="2000" b="0" dirty="0" smtClean="0">
                <a:latin typeface="Helvetica Neue"/>
                <a:cs typeface="Helvetica Neue"/>
              </a:rPr>
              <a:t>Age 19-24 – 412,479</a:t>
            </a:r>
          </a:p>
          <a:p>
            <a:pPr>
              <a:spcAft>
                <a:spcPts val="1800"/>
              </a:spcAft>
            </a:pPr>
            <a:r>
              <a:rPr lang="en-US" sz="2000" b="0" dirty="0" smtClean="0">
                <a:latin typeface="Helvetica Neue"/>
                <a:cs typeface="Helvetica Neue"/>
              </a:rPr>
              <a:t>Age 25-35 – 1,636,156</a:t>
            </a:r>
          </a:p>
          <a:p>
            <a:pPr>
              <a:spcAft>
                <a:spcPts val="1800"/>
              </a:spcAft>
            </a:pPr>
            <a:r>
              <a:rPr lang="en-US" sz="2000" b="0" dirty="0" smtClean="0">
                <a:latin typeface="Helvetica Neue"/>
                <a:cs typeface="Helvetica Neue"/>
              </a:rPr>
              <a:t>Moms – 370,762</a:t>
            </a:r>
          </a:p>
          <a:p>
            <a:pPr>
              <a:spcAft>
                <a:spcPts val="1800"/>
              </a:spcAft>
            </a:pPr>
            <a:r>
              <a:rPr lang="en-US" sz="2000" b="0" dirty="0" smtClean="0">
                <a:latin typeface="Helvetica Neue"/>
                <a:cs typeface="Helvetica Neue"/>
              </a:rPr>
              <a:t>Heavy Searchers U. 18 – 132,231</a:t>
            </a:r>
          </a:p>
          <a:p>
            <a:pPr>
              <a:spcAft>
                <a:spcPts val="1800"/>
              </a:spcAft>
            </a:pPr>
            <a:r>
              <a:rPr lang="en-US" sz="2000" b="0" dirty="0" smtClean="0">
                <a:latin typeface="Helvetica Neue"/>
                <a:cs typeface="Helvetica Neue"/>
              </a:rPr>
              <a:t>Heavy Searchers 19-24 – 40,980</a:t>
            </a:r>
          </a:p>
          <a:p>
            <a:pPr>
              <a:spcAft>
                <a:spcPts val="1800"/>
              </a:spcAft>
            </a:pPr>
            <a:r>
              <a:rPr lang="en-US" sz="2000" b="0" dirty="0" smtClean="0">
                <a:latin typeface="Helvetica Neue"/>
                <a:cs typeface="Helvetica Neue"/>
              </a:rPr>
              <a:t>Heavy Searchers 25-35 – 201,238</a:t>
            </a:r>
          </a:p>
          <a:p>
            <a:pPr>
              <a:spcAft>
                <a:spcPts val="1800"/>
              </a:spcAft>
            </a:pPr>
            <a:endParaRPr lang="en-US" sz="2000" b="0" dirty="0" smtClean="0">
              <a:latin typeface="Helvetica Neue"/>
              <a:cs typeface="Helvetica Neue"/>
            </a:endParaRPr>
          </a:p>
          <a:p>
            <a:pPr>
              <a:spcAft>
                <a:spcPts val="1800"/>
              </a:spcAft>
            </a:pPr>
            <a:endParaRPr lang="en-US" sz="2000" b="0" dirty="0" smtClean="0">
              <a:latin typeface="Helvetica Neue"/>
              <a:cs typeface="Helvetica Neue"/>
            </a:endParaRPr>
          </a:p>
          <a:p>
            <a:pPr>
              <a:spcAft>
                <a:spcPts val="1800"/>
              </a:spcAft>
            </a:pPr>
            <a:r>
              <a:rPr lang="en-US" sz="2000" b="0" dirty="0" smtClean="0">
                <a:latin typeface="Helvetica Neue"/>
                <a:cs typeface="Helvetica Neue"/>
              </a:rPr>
              <a:t>100K – 346,537</a:t>
            </a:r>
          </a:p>
          <a:p>
            <a:pPr>
              <a:spcAft>
                <a:spcPts val="1800"/>
              </a:spcAft>
            </a:pPr>
            <a:r>
              <a:rPr lang="en-US" sz="2000" b="0" dirty="0" smtClean="0">
                <a:latin typeface="Helvetica Neue"/>
                <a:cs typeface="Helvetica Neue"/>
              </a:rPr>
              <a:t>Allergy – 134,585</a:t>
            </a:r>
          </a:p>
          <a:p>
            <a:pPr>
              <a:spcAft>
                <a:spcPts val="1800"/>
              </a:spcAft>
            </a:pPr>
            <a:r>
              <a:rPr lang="en-US" sz="2000" b="0" dirty="0" smtClean="0">
                <a:latin typeface="Helvetica Neue"/>
                <a:cs typeface="Helvetica Neue"/>
              </a:rPr>
              <a:t>Tech – 5,111,413</a:t>
            </a:r>
          </a:p>
          <a:p>
            <a:pPr>
              <a:spcAft>
                <a:spcPts val="1800"/>
              </a:spcAft>
            </a:pPr>
            <a:r>
              <a:rPr lang="en-US" sz="2000" b="0" dirty="0" smtClean="0">
                <a:latin typeface="Helvetica Neue"/>
                <a:cs typeface="Helvetica Neue"/>
              </a:rPr>
              <a:t>Adventure + Tech – 1,673,600</a:t>
            </a:r>
          </a:p>
          <a:p>
            <a:pPr>
              <a:spcAft>
                <a:spcPts val="1800"/>
              </a:spcAft>
            </a:pPr>
            <a:r>
              <a:rPr lang="en-US" sz="2000" b="0" dirty="0" smtClean="0">
                <a:latin typeface="Helvetica Neue"/>
                <a:cs typeface="Helvetica Neue"/>
              </a:rPr>
              <a:t>Active Investors – 5,127</a:t>
            </a:r>
          </a:p>
          <a:p>
            <a:pPr>
              <a:spcAft>
                <a:spcPts val="1800"/>
              </a:spcAft>
            </a:pPr>
            <a:r>
              <a:rPr lang="en-US" sz="2000" b="0" dirty="0" smtClean="0">
                <a:latin typeface="Helvetica Neue"/>
                <a:cs typeface="Helvetica Neue"/>
              </a:rPr>
              <a:t>Adventurers/Outdoors – 139,121</a:t>
            </a:r>
            <a:endParaRPr lang="en-US" sz="2000" b="0" dirty="0">
              <a:latin typeface="Helvetica Neue"/>
              <a:cs typeface="Helvetica Neu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13</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Data Size</a:t>
            </a:r>
            <a:endParaRPr lang="en-US" dirty="0"/>
          </a:p>
        </p:txBody>
      </p:sp>
      <p:sp>
        <p:nvSpPr>
          <p:cNvPr id="8" name="TextBox 7"/>
          <p:cNvSpPr txBox="1"/>
          <p:nvPr/>
        </p:nvSpPr>
        <p:spPr>
          <a:xfrm>
            <a:off x="380999" y="1219200"/>
            <a:ext cx="7874001" cy="461665"/>
          </a:xfrm>
          <a:prstGeom prst="rect">
            <a:avLst/>
          </a:prstGeom>
          <a:noFill/>
        </p:spPr>
        <p:txBody>
          <a:bodyPr wrap="square" rtlCol="0">
            <a:spAutoFit/>
          </a:bodyPr>
          <a:lstStyle/>
          <a:p>
            <a:pPr algn="ctr"/>
            <a:r>
              <a:rPr lang="en-US" sz="2400" b="0" dirty="0" smtClean="0">
                <a:latin typeface="Helvetica Neue"/>
                <a:cs typeface="Helvetica Neue"/>
              </a:rPr>
              <a:t>Number of people in each Community</a:t>
            </a:r>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85624502"/>
              </p:ext>
            </p:extLst>
          </p:nvPr>
        </p:nvGraphicFramePr>
        <p:xfrm>
          <a:off x="761998" y="1905000"/>
          <a:ext cx="7800977" cy="2966720"/>
        </p:xfrm>
        <a:graphic>
          <a:graphicData uri="http://schemas.openxmlformats.org/drawingml/2006/table">
            <a:tbl>
              <a:tblPr firstRow="1" bandRow="1">
                <a:tableStyleId>{2D5ABB26-0587-4C30-8999-92F81FD0307C}</a:tableStyleId>
              </a:tblPr>
              <a:tblGrid>
                <a:gridCol w="2438402"/>
                <a:gridCol w="1524000"/>
                <a:gridCol w="228600"/>
                <a:gridCol w="2057400"/>
                <a:gridCol w="1552575"/>
              </a:tblGrid>
              <a:tr h="370840">
                <a:tc>
                  <a:txBody>
                    <a:bodyPr/>
                    <a:lstStyle/>
                    <a:p>
                      <a:r>
                        <a:rPr lang="en-US" b="1" dirty="0" smtClean="0">
                          <a:solidFill>
                            <a:srgbClr val="FF6600"/>
                          </a:solidFill>
                        </a:rPr>
                        <a:t>Community</a:t>
                      </a:r>
                      <a:endParaRPr lang="en-US" b="1" dirty="0">
                        <a:solidFill>
                          <a:srgbClr val="FF6600"/>
                        </a:solidFill>
                      </a:endParaRPr>
                    </a:p>
                  </a:txBody>
                  <a:tcPr anchor="ctr"/>
                </a:tc>
                <a:tc>
                  <a:txBody>
                    <a:bodyPr/>
                    <a:lstStyle/>
                    <a:p>
                      <a:pPr algn="r"/>
                      <a:r>
                        <a:rPr lang="en-US" b="1" dirty="0" smtClean="0">
                          <a:solidFill>
                            <a:srgbClr val="FF6600"/>
                          </a:solidFill>
                        </a:rPr>
                        <a:t># Observed</a:t>
                      </a:r>
                      <a:endParaRPr lang="en-US" b="1" dirty="0">
                        <a:solidFill>
                          <a:srgbClr val="FF6600"/>
                        </a:solidFill>
                      </a:endParaRPr>
                    </a:p>
                  </a:txBody>
                  <a:tcPr anchor="ctr"/>
                </a:tc>
                <a:tc>
                  <a:txBody>
                    <a:bodyPr/>
                    <a:lstStyle/>
                    <a:p>
                      <a:endParaRPr lang="en-US" b="1" dirty="0">
                        <a:solidFill>
                          <a:srgbClr val="FF6600"/>
                        </a:solidFill>
                      </a:endParaRPr>
                    </a:p>
                  </a:txBody>
                  <a:tcPr anchor="ctr"/>
                </a:tc>
                <a:tc>
                  <a:txBody>
                    <a:bodyPr/>
                    <a:lstStyle/>
                    <a:p>
                      <a:r>
                        <a:rPr lang="en-US" b="1" dirty="0" smtClean="0">
                          <a:solidFill>
                            <a:srgbClr val="FF6600"/>
                          </a:solidFill>
                        </a:rPr>
                        <a:t>Community</a:t>
                      </a:r>
                      <a:endParaRPr lang="en-US" b="1" dirty="0">
                        <a:solidFill>
                          <a:srgbClr val="FF6600"/>
                        </a:solidFill>
                      </a:endParaRPr>
                    </a:p>
                  </a:txBody>
                  <a:tcPr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smtClean="0">
                          <a:solidFill>
                            <a:srgbClr val="FF6600"/>
                          </a:solidFill>
                        </a:rPr>
                        <a:t># Observed</a:t>
                      </a:r>
                    </a:p>
                  </a:txBody>
                  <a:tcPr anchor="ctr"/>
                </a:tc>
              </a:tr>
              <a:tr h="370840">
                <a:tc>
                  <a:txBody>
                    <a:bodyPr/>
                    <a:lstStyle/>
                    <a:p>
                      <a:r>
                        <a:rPr lang="en-US" sz="1600" dirty="0" smtClean="0"/>
                        <a:t>Under 17</a:t>
                      </a:r>
                      <a:endParaRPr lang="en-US" sz="1600" dirty="0"/>
                    </a:p>
                  </a:txBody>
                  <a:tcPr anchor="ctr"/>
                </a:tc>
                <a:tc>
                  <a:txBody>
                    <a:bodyPr/>
                    <a:lstStyle/>
                    <a:p>
                      <a:pPr algn="r"/>
                      <a:r>
                        <a:rPr lang="en-US" sz="1600" dirty="0" smtClean="0"/>
                        <a:t>1,615,107</a:t>
                      </a:r>
                      <a:endParaRPr lang="en-US" sz="1600" dirty="0"/>
                    </a:p>
                  </a:txBody>
                  <a:tcPr anchor="ctr"/>
                </a:tc>
                <a:tc>
                  <a:txBody>
                    <a:bodyPr/>
                    <a:lstStyle/>
                    <a:p>
                      <a:endParaRPr lang="en-US" sz="1600" dirty="0"/>
                    </a:p>
                  </a:txBody>
                  <a:tcPr anchor="ctr"/>
                </a:tc>
                <a:tc>
                  <a:txBody>
                    <a:bodyPr/>
                    <a:lstStyle/>
                    <a:p>
                      <a:r>
                        <a:rPr lang="en-US" sz="1600" dirty="0" smtClean="0"/>
                        <a:t>$100k+ HHI</a:t>
                      </a:r>
                      <a:endParaRPr lang="en-US" sz="1600" dirty="0"/>
                    </a:p>
                  </a:txBody>
                  <a:tcPr anchor="ctr"/>
                </a:tc>
                <a:tc>
                  <a:txBody>
                    <a:bodyPr/>
                    <a:lstStyle/>
                    <a:p>
                      <a:pPr algn="r"/>
                      <a:r>
                        <a:rPr lang="en-US" sz="1600" dirty="0" smtClean="0"/>
                        <a:t>346.537</a:t>
                      </a:r>
                      <a:endParaRPr lang="en-US" sz="1600" dirty="0"/>
                    </a:p>
                  </a:txBody>
                  <a:tcPr anchor="ctr"/>
                </a:tc>
              </a:tr>
              <a:tr h="370840">
                <a:tc>
                  <a:txBody>
                    <a:bodyPr/>
                    <a:lstStyle/>
                    <a:p>
                      <a:r>
                        <a:rPr lang="en-US" sz="1600" dirty="0" smtClean="0"/>
                        <a:t>19-24</a:t>
                      </a:r>
                      <a:endParaRPr lang="en-US" sz="1600" dirty="0"/>
                    </a:p>
                  </a:txBody>
                  <a:tcPr anchor="ctr"/>
                </a:tc>
                <a:tc>
                  <a:txBody>
                    <a:bodyPr/>
                    <a:lstStyle/>
                    <a:p>
                      <a:pPr algn="r"/>
                      <a:r>
                        <a:rPr lang="en-US" sz="1600" dirty="0" smtClean="0"/>
                        <a:t>412.479</a:t>
                      </a:r>
                      <a:endParaRPr lang="en-US" sz="1600" dirty="0"/>
                    </a:p>
                  </a:txBody>
                  <a:tcPr anchor="ctr"/>
                </a:tc>
                <a:tc>
                  <a:txBody>
                    <a:bodyPr/>
                    <a:lstStyle/>
                    <a:p>
                      <a:endParaRPr lang="en-US" sz="1600" dirty="0"/>
                    </a:p>
                  </a:txBody>
                  <a:tcPr anchor="ctr"/>
                </a:tc>
                <a:tc>
                  <a:txBody>
                    <a:bodyPr/>
                    <a:lstStyle/>
                    <a:p>
                      <a:r>
                        <a:rPr lang="en-US" sz="1600" dirty="0" smtClean="0"/>
                        <a:t>Allergy</a:t>
                      </a:r>
                      <a:r>
                        <a:rPr lang="en-US" sz="1600" baseline="0" dirty="0" smtClean="0"/>
                        <a:t> sufferers</a:t>
                      </a:r>
                      <a:endParaRPr lang="en-US" sz="1600" dirty="0"/>
                    </a:p>
                  </a:txBody>
                  <a:tcPr anchor="ctr"/>
                </a:tc>
                <a:tc>
                  <a:txBody>
                    <a:bodyPr/>
                    <a:lstStyle/>
                    <a:p>
                      <a:pPr algn="r"/>
                      <a:r>
                        <a:rPr lang="en-US" sz="1600" dirty="0" smtClean="0"/>
                        <a:t>134.585</a:t>
                      </a:r>
                      <a:endParaRPr lang="en-US" sz="1600" dirty="0"/>
                    </a:p>
                  </a:txBody>
                  <a:tcPr anchor="ctr"/>
                </a:tc>
              </a:tr>
              <a:tr h="370840">
                <a:tc>
                  <a:txBody>
                    <a:bodyPr/>
                    <a:lstStyle/>
                    <a:p>
                      <a:r>
                        <a:rPr lang="en-US" sz="1600" dirty="0" smtClean="0"/>
                        <a:t>25-35</a:t>
                      </a:r>
                      <a:endParaRPr lang="en-US" sz="1600" dirty="0"/>
                    </a:p>
                  </a:txBody>
                  <a:tcPr anchor="ctr"/>
                </a:tc>
                <a:tc>
                  <a:txBody>
                    <a:bodyPr/>
                    <a:lstStyle/>
                    <a:p>
                      <a:pPr algn="r"/>
                      <a:r>
                        <a:rPr lang="en-US" sz="1600" dirty="0" smtClean="0"/>
                        <a:t>1,636,156</a:t>
                      </a:r>
                      <a:endParaRPr lang="en-US" sz="1600" dirty="0"/>
                    </a:p>
                  </a:txBody>
                  <a:tcPr anchor="ctr"/>
                </a:tc>
                <a:tc>
                  <a:txBody>
                    <a:bodyPr/>
                    <a:lstStyle/>
                    <a:p>
                      <a:endParaRPr lang="en-US" sz="1600" dirty="0"/>
                    </a:p>
                  </a:txBody>
                  <a:tcPr anchor="ctr"/>
                </a:tc>
                <a:tc>
                  <a:txBody>
                    <a:bodyPr/>
                    <a:lstStyle/>
                    <a:p>
                      <a:r>
                        <a:rPr lang="en-US" sz="1600" dirty="0" smtClean="0"/>
                        <a:t>Tech</a:t>
                      </a:r>
                      <a:endParaRPr lang="en-US" sz="1600" dirty="0"/>
                    </a:p>
                  </a:txBody>
                  <a:tcPr anchor="ctr"/>
                </a:tc>
                <a:tc>
                  <a:txBody>
                    <a:bodyPr/>
                    <a:lstStyle/>
                    <a:p>
                      <a:pPr algn="r"/>
                      <a:r>
                        <a:rPr lang="en-US" sz="1600" dirty="0" smtClean="0"/>
                        <a:t>5,111,413</a:t>
                      </a:r>
                      <a:endParaRPr lang="en-US" sz="1600" dirty="0"/>
                    </a:p>
                  </a:txBody>
                  <a:tcPr anchor="ctr"/>
                </a:tc>
              </a:tr>
              <a:tr h="370840">
                <a:tc>
                  <a:txBody>
                    <a:bodyPr/>
                    <a:lstStyle/>
                    <a:p>
                      <a:r>
                        <a:rPr lang="en-US" sz="1600" dirty="0" smtClean="0"/>
                        <a:t>Moms</a:t>
                      </a:r>
                      <a:endParaRPr lang="en-US" sz="1600" dirty="0"/>
                    </a:p>
                  </a:txBody>
                  <a:tcPr anchor="ctr"/>
                </a:tc>
                <a:tc>
                  <a:txBody>
                    <a:bodyPr/>
                    <a:lstStyle/>
                    <a:p>
                      <a:pPr algn="r"/>
                      <a:r>
                        <a:rPr lang="en-US" sz="1600" dirty="0" smtClean="0"/>
                        <a:t>370,762</a:t>
                      </a:r>
                      <a:endParaRPr lang="en-US" sz="1600" dirty="0"/>
                    </a:p>
                  </a:txBody>
                  <a:tcPr anchor="ctr"/>
                </a:tc>
                <a:tc>
                  <a:txBody>
                    <a:bodyPr/>
                    <a:lstStyle/>
                    <a:p>
                      <a:endParaRPr lang="en-US" sz="1600" dirty="0"/>
                    </a:p>
                  </a:txBody>
                  <a:tcPr anchor="ctr"/>
                </a:tc>
                <a:tc>
                  <a:txBody>
                    <a:bodyPr/>
                    <a:lstStyle/>
                    <a:p>
                      <a:r>
                        <a:rPr lang="en-US" sz="1600" dirty="0" smtClean="0"/>
                        <a:t>Adventure + Tech</a:t>
                      </a:r>
                      <a:endParaRPr lang="en-US" sz="1600" dirty="0"/>
                    </a:p>
                  </a:txBody>
                  <a:tcPr anchor="ctr"/>
                </a:tc>
                <a:tc>
                  <a:txBody>
                    <a:bodyPr/>
                    <a:lstStyle/>
                    <a:p>
                      <a:pPr algn="r"/>
                      <a:r>
                        <a:rPr lang="en-US" sz="1600" dirty="0" smtClean="0"/>
                        <a:t>1,673,600</a:t>
                      </a:r>
                      <a:endParaRPr lang="en-US" sz="1600" dirty="0"/>
                    </a:p>
                  </a:txBody>
                  <a:tcPr anchor="ctr"/>
                </a:tc>
              </a:tr>
              <a:tr h="370840">
                <a:tc>
                  <a:txBody>
                    <a:bodyPr/>
                    <a:lstStyle/>
                    <a:p>
                      <a:r>
                        <a:rPr lang="en-US" sz="1600" dirty="0" smtClean="0"/>
                        <a:t>Heavy Searcher</a:t>
                      </a:r>
                      <a:r>
                        <a:rPr lang="en-US" sz="1600" baseline="0" dirty="0" smtClean="0"/>
                        <a:t> </a:t>
                      </a:r>
                      <a:r>
                        <a:rPr lang="en-US" sz="1600" baseline="0" dirty="0" err="1" smtClean="0"/>
                        <a:t>u</a:t>
                      </a:r>
                      <a:r>
                        <a:rPr lang="en-US" sz="1600" baseline="0" dirty="0" smtClean="0"/>
                        <a:t>. 18</a:t>
                      </a:r>
                      <a:endParaRPr lang="en-US" sz="1600" dirty="0"/>
                    </a:p>
                  </a:txBody>
                  <a:tcPr anchor="ctr"/>
                </a:tc>
                <a:tc>
                  <a:txBody>
                    <a:bodyPr/>
                    <a:lstStyle/>
                    <a:p>
                      <a:pPr algn="r"/>
                      <a:r>
                        <a:rPr lang="en-US" sz="1600" dirty="0" smtClean="0"/>
                        <a:t>132,231</a:t>
                      </a:r>
                      <a:endParaRPr lang="en-US" sz="1600" dirty="0"/>
                    </a:p>
                  </a:txBody>
                  <a:tcPr anchor="ctr"/>
                </a:tc>
                <a:tc>
                  <a:txBody>
                    <a:bodyPr/>
                    <a:lstStyle/>
                    <a:p>
                      <a:endParaRPr lang="en-US" sz="1600" dirty="0"/>
                    </a:p>
                  </a:txBody>
                  <a:tcPr anchor="ctr"/>
                </a:tc>
                <a:tc>
                  <a:txBody>
                    <a:bodyPr/>
                    <a:lstStyle/>
                    <a:p>
                      <a:r>
                        <a:rPr lang="en-US" sz="1600" dirty="0" smtClean="0"/>
                        <a:t>Active</a:t>
                      </a:r>
                      <a:r>
                        <a:rPr lang="en-US" sz="1600" baseline="0" dirty="0" smtClean="0"/>
                        <a:t> Investors</a:t>
                      </a:r>
                      <a:endParaRPr lang="en-US" sz="1600" dirty="0"/>
                    </a:p>
                  </a:txBody>
                  <a:tcPr anchor="ctr"/>
                </a:tc>
                <a:tc>
                  <a:txBody>
                    <a:bodyPr/>
                    <a:lstStyle/>
                    <a:p>
                      <a:pPr algn="r"/>
                      <a:r>
                        <a:rPr lang="en-US" sz="1600" dirty="0" smtClean="0"/>
                        <a:t>5,127</a:t>
                      </a:r>
                      <a:endParaRPr lang="en-US" sz="1600" dirty="0"/>
                    </a:p>
                  </a:txBody>
                  <a:tcPr anchor="ctr"/>
                </a:tc>
              </a:tr>
              <a:tr h="370840">
                <a:tc>
                  <a:txBody>
                    <a:bodyPr/>
                    <a:lstStyle/>
                    <a:p>
                      <a:r>
                        <a:rPr lang="en-US" sz="1600" dirty="0" smtClean="0"/>
                        <a:t>Heavy</a:t>
                      </a:r>
                      <a:r>
                        <a:rPr lang="en-US" sz="1600" baseline="0" dirty="0" smtClean="0"/>
                        <a:t> Searchers 19-24</a:t>
                      </a:r>
                      <a:endParaRPr lang="en-US" sz="1600" dirty="0"/>
                    </a:p>
                  </a:txBody>
                  <a:tcPr anchor="ctr"/>
                </a:tc>
                <a:tc>
                  <a:txBody>
                    <a:bodyPr/>
                    <a:lstStyle/>
                    <a:p>
                      <a:pPr algn="r"/>
                      <a:r>
                        <a:rPr lang="en-US" sz="1600" dirty="0" smtClean="0"/>
                        <a:t>40,980</a:t>
                      </a:r>
                      <a:endParaRPr lang="en-US" sz="1600" dirty="0"/>
                    </a:p>
                  </a:txBody>
                  <a:tcPr anchor="ctr"/>
                </a:tc>
                <a:tc>
                  <a:txBody>
                    <a:bodyPr/>
                    <a:lstStyle/>
                    <a:p>
                      <a:endParaRPr lang="en-US" sz="1600" dirty="0"/>
                    </a:p>
                  </a:txBody>
                  <a:tcPr anchor="ctr"/>
                </a:tc>
                <a:tc>
                  <a:txBody>
                    <a:bodyPr/>
                    <a:lstStyle/>
                    <a:p>
                      <a:r>
                        <a:rPr lang="en-US" sz="1600" dirty="0" smtClean="0"/>
                        <a:t>Outdoor</a:t>
                      </a:r>
                      <a:r>
                        <a:rPr lang="en-US" sz="1600" baseline="0" dirty="0" smtClean="0"/>
                        <a:t> Adventurers</a:t>
                      </a:r>
                      <a:endParaRPr lang="en-US" sz="1600" dirty="0"/>
                    </a:p>
                  </a:txBody>
                  <a:tcPr anchor="ctr"/>
                </a:tc>
                <a:tc>
                  <a:txBody>
                    <a:bodyPr/>
                    <a:lstStyle/>
                    <a:p>
                      <a:pPr algn="r"/>
                      <a:r>
                        <a:rPr lang="en-US" sz="1600" dirty="0" smtClean="0"/>
                        <a:t>139,121</a:t>
                      </a:r>
                      <a:endParaRPr lang="en-US" sz="1600" dirty="0"/>
                    </a:p>
                  </a:txBody>
                  <a:tcPr anchor="ctr"/>
                </a:tc>
              </a:tr>
              <a:tr h="370840">
                <a:tc>
                  <a:txBody>
                    <a:bodyPr/>
                    <a:lstStyle/>
                    <a:p>
                      <a:r>
                        <a:rPr lang="en-US" sz="1600" dirty="0" smtClean="0"/>
                        <a:t>Heavy</a:t>
                      </a:r>
                      <a:r>
                        <a:rPr lang="en-US" sz="1600" baseline="0" dirty="0" smtClean="0"/>
                        <a:t> Searchers 25-35</a:t>
                      </a:r>
                      <a:endParaRPr lang="en-US" sz="1600" dirty="0"/>
                    </a:p>
                  </a:txBody>
                  <a:tcPr anchor="ctr"/>
                </a:tc>
                <a:tc>
                  <a:txBody>
                    <a:bodyPr/>
                    <a:lstStyle/>
                    <a:p>
                      <a:pPr algn="r"/>
                      <a:r>
                        <a:rPr lang="en-US" sz="1600" dirty="0" smtClean="0"/>
                        <a:t>201,238</a:t>
                      </a:r>
                      <a:endParaRPr lang="en-US" sz="1600" dirty="0"/>
                    </a:p>
                  </a:txBody>
                  <a:tcPr anchor="ctr"/>
                </a:tc>
                <a:tc>
                  <a:txBody>
                    <a:bodyPr/>
                    <a:lstStyle/>
                    <a:p>
                      <a:endParaRPr lang="en-US" sz="1600" dirty="0"/>
                    </a:p>
                  </a:txBody>
                  <a:tcPr anchor="ctr"/>
                </a:tc>
                <a:tc>
                  <a:txBody>
                    <a:bodyPr/>
                    <a:lstStyle/>
                    <a:p>
                      <a:endParaRPr lang="en-US" sz="1600" dirty="0"/>
                    </a:p>
                  </a:txBody>
                  <a:tcPr anchor="ctr"/>
                </a:tc>
                <a:tc>
                  <a:txBody>
                    <a:bodyPr/>
                    <a:lstStyle/>
                    <a:p>
                      <a:pPr algn="r"/>
                      <a:endParaRPr lang="en-US" sz="1600" dirty="0"/>
                    </a:p>
                  </a:txBody>
                  <a:tcPr anchor="ct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98545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14</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Data Flow - Communities</a:t>
            </a:r>
            <a:endParaRPr lang="en-US" dirty="0"/>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sp>
        <p:nvSpPr>
          <p:cNvPr id="7" name="Rounded Rectangle 6"/>
          <p:cNvSpPr/>
          <p:nvPr/>
        </p:nvSpPr>
        <p:spPr bwMode="auto">
          <a:xfrm>
            <a:off x="914400" y="14478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Firehose</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cxnSp>
        <p:nvCxnSpPr>
          <p:cNvPr id="12" name="Straight Arrow Connector 11"/>
          <p:cNvCxnSpPr/>
          <p:nvPr/>
        </p:nvCxnSpPr>
        <p:spPr bwMode="auto">
          <a:xfrm>
            <a:off x="3733800" y="1751012"/>
            <a:ext cx="1600200"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sp>
        <p:nvSpPr>
          <p:cNvPr id="13" name="Rounded Rectangle 12"/>
          <p:cNvSpPr/>
          <p:nvPr/>
        </p:nvSpPr>
        <p:spPr bwMode="auto">
          <a:xfrm>
            <a:off x="5562600" y="14478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RabbitMQ</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cxnSp>
        <p:nvCxnSpPr>
          <p:cNvPr id="15" name="Straight Arrow Connector 14"/>
          <p:cNvCxnSpPr/>
          <p:nvPr/>
        </p:nvCxnSpPr>
        <p:spPr bwMode="auto">
          <a:xfrm rot="10800000" flipV="1">
            <a:off x="3733800" y="3124200"/>
            <a:ext cx="1600200" cy="1"/>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18" name="Straight Arrow Connector 17"/>
          <p:cNvCxnSpPr/>
          <p:nvPr/>
        </p:nvCxnSpPr>
        <p:spPr bwMode="auto">
          <a:xfrm>
            <a:off x="3733800" y="4456112"/>
            <a:ext cx="1600200"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2" name="Straight Arrow Connector 21"/>
          <p:cNvCxnSpPr/>
          <p:nvPr/>
        </p:nvCxnSpPr>
        <p:spPr bwMode="auto">
          <a:xfrm rot="5400000">
            <a:off x="6592491" y="23999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6" name="Straight Arrow Connector 25"/>
          <p:cNvCxnSpPr/>
          <p:nvPr/>
        </p:nvCxnSpPr>
        <p:spPr bwMode="auto">
          <a:xfrm rot="5400000">
            <a:off x="1868091" y="37715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8" name="Straight Arrow Connector 27"/>
          <p:cNvCxnSpPr/>
          <p:nvPr/>
        </p:nvCxnSpPr>
        <p:spPr bwMode="auto">
          <a:xfrm rot="5400000">
            <a:off x="6592491" y="51431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sp>
        <p:nvSpPr>
          <p:cNvPr id="29" name="Rounded Rectangle 28"/>
          <p:cNvSpPr/>
          <p:nvPr/>
        </p:nvSpPr>
        <p:spPr bwMode="auto">
          <a:xfrm>
            <a:off x="914400" y="28194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Xapian</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0" name="Rounded Rectangle 29"/>
          <p:cNvSpPr/>
          <p:nvPr/>
        </p:nvSpPr>
        <p:spPr bwMode="auto">
          <a:xfrm>
            <a:off x="5562600" y="28194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Neue"/>
                <a:ea typeface="ＭＳ Ｐゴシック" charset="-128"/>
                <a:cs typeface="Helvetica Neue"/>
              </a:rPr>
              <a:t>Search Indexer</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1" name="Rounded Rectangle 30"/>
          <p:cNvSpPr/>
          <p:nvPr/>
        </p:nvSpPr>
        <p:spPr bwMode="auto">
          <a:xfrm>
            <a:off x="914400" y="4151312"/>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Neue"/>
                <a:ea typeface="ＭＳ Ｐゴシック" charset="-128"/>
                <a:cs typeface="Helvetica Neue"/>
              </a:rPr>
              <a:t>Search Engine</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2" name="Rounded Rectangle 31"/>
          <p:cNvSpPr/>
          <p:nvPr/>
        </p:nvSpPr>
        <p:spPr bwMode="auto">
          <a:xfrm>
            <a:off x="5562600" y="41910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Communitiser</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3" name="Rounded Rectangle 32"/>
          <p:cNvSpPr/>
          <p:nvPr/>
        </p:nvSpPr>
        <p:spPr bwMode="auto">
          <a:xfrm>
            <a:off x="5562600" y="55626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Neue"/>
                <a:ea typeface="ＭＳ Ｐゴシック" charset="-128"/>
                <a:cs typeface="Helvetica Neue"/>
              </a:rPr>
              <a:t>Text File</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15</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Data Flow – TV Shows</a:t>
            </a:r>
            <a:endParaRPr lang="en-US" dirty="0"/>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sp>
        <p:nvSpPr>
          <p:cNvPr id="7" name="Rounded Rectangle 6"/>
          <p:cNvSpPr/>
          <p:nvPr/>
        </p:nvSpPr>
        <p:spPr bwMode="auto">
          <a:xfrm>
            <a:off x="914400" y="14478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Firehose</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cxnSp>
        <p:nvCxnSpPr>
          <p:cNvPr id="12" name="Straight Arrow Connector 11"/>
          <p:cNvCxnSpPr/>
          <p:nvPr/>
        </p:nvCxnSpPr>
        <p:spPr bwMode="auto">
          <a:xfrm>
            <a:off x="3733800" y="1751012"/>
            <a:ext cx="1600200"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sp>
        <p:nvSpPr>
          <p:cNvPr id="13" name="Rounded Rectangle 12"/>
          <p:cNvSpPr/>
          <p:nvPr/>
        </p:nvSpPr>
        <p:spPr bwMode="auto">
          <a:xfrm>
            <a:off x="5562600" y="14478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RabbitMQ</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cxnSp>
        <p:nvCxnSpPr>
          <p:cNvPr id="15" name="Straight Arrow Connector 14"/>
          <p:cNvCxnSpPr/>
          <p:nvPr/>
        </p:nvCxnSpPr>
        <p:spPr bwMode="auto">
          <a:xfrm rot="10800000" flipV="1">
            <a:off x="3733800" y="3124200"/>
            <a:ext cx="1600200" cy="1"/>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18" name="Straight Arrow Connector 17"/>
          <p:cNvCxnSpPr/>
          <p:nvPr/>
        </p:nvCxnSpPr>
        <p:spPr bwMode="auto">
          <a:xfrm>
            <a:off x="3733800" y="4456112"/>
            <a:ext cx="1600200"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2" name="Straight Arrow Connector 21"/>
          <p:cNvCxnSpPr/>
          <p:nvPr/>
        </p:nvCxnSpPr>
        <p:spPr bwMode="auto">
          <a:xfrm rot="5400000">
            <a:off x="6592491" y="23999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6" name="Straight Arrow Connector 25"/>
          <p:cNvCxnSpPr/>
          <p:nvPr/>
        </p:nvCxnSpPr>
        <p:spPr bwMode="auto">
          <a:xfrm rot="5400000">
            <a:off x="1868091" y="37715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8" name="Straight Arrow Connector 27"/>
          <p:cNvCxnSpPr/>
          <p:nvPr/>
        </p:nvCxnSpPr>
        <p:spPr bwMode="auto">
          <a:xfrm rot="5400000">
            <a:off x="6592491" y="51431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sp>
        <p:nvSpPr>
          <p:cNvPr id="29" name="Rounded Rectangle 28"/>
          <p:cNvSpPr/>
          <p:nvPr/>
        </p:nvSpPr>
        <p:spPr bwMode="auto">
          <a:xfrm>
            <a:off x="914400" y="28194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Xapian</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0" name="Rounded Rectangle 29"/>
          <p:cNvSpPr/>
          <p:nvPr/>
        </p:nvSpPr>
        <p:spPr bwMode="auto">
          <a:xfrm>
            <a:off x="5562600" y="28194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Neue"/>
                <a:ea typeface="ＭＳ Ｐゴシック" charset="-128"/>
                <a:cs typeface="Helvetica Neue"/>
              </a:rPr>
              <a:t>Search Indexer</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1" name="Rounded Rectangle 30"/>
          <p:cNvSpPr/>
          <p:nvPr/>
        </p:nvSpPr>
        <p:spPr bwMode="auto">
          <a:xfrm>
            <a:off x="914400" y="4151312"/>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Neue"/>
                <a:ea typeface="ＭＳ Ｐゴシック" charset="-128"/>
                <a:cs typeface="Helvetica Neue"/>
              </a:rPr>
              <a:t>Search Engine</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2" name="Rounded Rectangle 31"/>
          <p:cNvSpPr/>
          <p:nvPr/>
        </p:nvSpPr>
        <p:spPr bwMode="auto">
          <a:xfrm>
            <a:off x="5562600" y="41910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CloudWash</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3" name="Rounded Rectangle 32"/>
          <p:cNvSpPr/>
          <p:nvPr/>
        </p:nvSpPr>
        <p:spPr bwMode="auto">
          <a:xfrm>
            <a:off x="5562600" y="55626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MySQL</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16</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Data Flow – Mentions/Links</a:t>
            </a:r>
            <a:endParaRPr lang="en-US" dirty="0"/>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sp>
        <p:nvSpPr>
          <p:cNvPr id="7" name="Rounded Rectangle 6"/>
          <p:cNvSpPr/>
          <p:nvPr/>
        </p:nvSpPr>
        <p:spPr bwMode="auto">
          <a:xfrm>
            <a:off x="990600" y="17526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Firehose</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cxnSp>
        <p:nvCxnSpPr>
          <p:cNvPr id="12" name="Straight Arrow Connector 11"/>
          <p:cNvCxnSpPr/>
          <p:nvPr/>
        </p:nvCxnSpPr>
        <p:spPr bwMode="auto">
          <a:xfrm>
            <a:off x="3810000" y="2055812"/>
            <a:ext cx="1600200"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sp>
        <p:nvSpPr>
          <p:cNvPr id="13" name="Rounded Rectangle 12"/>
          <p:cNvSpPr/>
          <p:nvPr/>
        </p:nvSpPr>
        <p:spPr bwMode="auto">
          <a:xfrm>
            <a:off x="5638800" y="17526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RabbitMQ</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cxnSp>
        <p:nvCxnSpPr>
          <p:cNvPr id="15" name="Straight Arrow Connector 14"/>
          <p:cNvCxnSpPr/>
          <p:nvPr/>
        </p:nvCxnSpPr>
        <p:spPr bwMode="auto">
          <a:xfrm rot="10800000" flipV="1">
            <a:off x="3810000" y="3429000"/>
            <a:ext cx="1600200" cy="1"/>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18" name="Straight Arrow Connector 17"/>
          <p:cNvCxnSpPr/>
          <p:nvPr/>
        </p:nvCxnSpPr>
        <p:spPr bwMode="auto">
          <a:xfrm>
            <a:off x="3810000" y="4760912"/>
            <a:ext cx="1600200"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2" name="Straight Arrow Connector 21"/>
          <p:cNvCxnSpPr/>
          <p:nvPr/>
        </p:nvCxnSpPr>
        <p:spPr bwMode="auto">
          <a:xfrm rot="5400000">
            <a:off x="6668691" y="27047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cxnSp>
        <p:nvCxnSpPr>
          <p:cNvPr id="26" name="Straight Arrow Connector 25"/>
          <p:cNvCxnSpPr/>
          <p:nvPr/>
        </p:nvCxnSpPr>
        <p:spPr bwMode="auto">
          <a:xfrm rot="5400000">
            <a:off x="1944291" y="4076303"/>
            <a:ext cx="532606" cy="1588"/>
          </a:xfrm>
          <a:prstGeom prst="straightConnector1">
            <a:avLst/>
          </a:prstGeom>
          <a:solidFill>
            <a:schemeClr val="accent1"/>
          </a:solidFill>
          <a:ln w="38100" cap="rnd" cmpd="sng" algn="ctr">
            <a:solidFill>
              <a:srgbClr val="00B0F0"/>
            </a:solidFill>
            <a:prstDash val="solid"/>
            <a:round/>
            <a:headEnd type="none" w="med" len="med"/>
            <a:tailEnd type="arrow"/>
          </a:ln>
          <a:effectLst/>
        </p:spPr>
      </p:cxnSp>
      <p:sp>
        <p:nvSpPr>
          <p:cNvPr id="29" name="Rounded Rectangle 28"/>
          <p:cNvSpPr/>
          <p:nvPr/>
        </p:nvSpPr>
        <p:spPr bwMode="auto">
          <a:xfrm>
            <a:off x="990600" y="31242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Xapian</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0" name="Rounded Rectangle 29"/>
          <p:cNvSpPr/>
          <p:nvPr/>
        </p:nvSpPr>
        <p:spPr bwMode="auto">
          <a:xfrm>
            <a:off x="5638800" y="31242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Helvetica Neue"/>
                <a:ea typeface="ＭＳ Ｐゴシック" charset="-128"/>
                <a:cs typeface="Helvetica Neue"/>
              </a:rPr>
              <a:t>Search Indexer</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1" name="Rounded Rectangle 30"/>
          <p:cNvSpPr/>
          <p:nvPr/>
        </p:nvSpPr>
        <p:spPr bwMode="auto">
          <a:xfrm>
            <a:off x="990600" y="4456112"/>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Mentioniser</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
        <p:nvSpPr>
          <p:cNvPr id="33" name="Rounded Rectangle 32"/>
          <p:cNvSpPr/>
          <p:nvPr/>
        </p:nvSpPr>
        <p:spPr bwMode="auto">
          <a:xfrm>
            <a:off x="5638800" y="4495800"/>
            <a:ext cx="2590800" cy="533400"/>
          </a:xfrm>
          <a:prstGeom prst="roundRect">
            <a:avLst/>
          </a:prstGeom>
          <a:noFill/>
          <a:ln w="38100" cap="rnd"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Helvetica Neue"/>
                <a:ea typeface="ＭＳ Ｐゴシック" charset="-128"/>
                <a:cs typeface="Helvetica Neue"/>
              </a:rPr>
              <a:t>MySQL</a:t>
            </a:r>
            <a:endParaRPr kumimoji="0" lang="en-US" sz="2400" b="0" i="0" u="none" strike="noStrike" cap="none" normalizeH="0" baseline="0" dirty="0">
              <a:ln>
                <a:noFill/>
              </a:ln>
              <a:solidFill>
                <a:schemeClr val="tx1"/>
              </a:solidFill>
              <a:effectLst/>
              <a:latin typeface="Helvetica Neue"/>
              <a:ea typeface="ＭＳ Ｐゴシック" charset="-128"/>
              <a:cs typeface="Helvetica Neu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3"/>
          <p:cNvSpPr txBox="1">
            <a:spLocks/>
          </p:cNvSpPr>
          <p:nvPr/>
        </p:nvSpPr>
        <p:spPr bwMode="auto">
          <a:xfrm>
            <a:off x="990601" y="304800"/>
            <a:ext cx="72390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defTabSz="914400"/>
            <a:r>
              <a:rPr lang="en-US" sz="3600" b="0" dirty="0" smtClean="0">
                <a:solidFill>
                  <a:srgbClr val="00B0F0"/>
                </a:solidFill>
                <a:latin typeface="Helvetica Neue" charset="0"/>
              </a:rPr>
              <a:t>TV Shows Analytics</a:t>
            </a:r>
            <a:endParaRPr lang="en-US" sz="3600" b="0" dirty="0">
              <a:solidFill>
                <a:srgbClr val="00B0F0"/>
              </a:solidFill>
              <a:latin typeface="Helvetica Neue" charset="0"/>
            </a:endParaRPr>
          </a:p>
        </p:txBody>
      </p:sp>
      <p:sp>
        <p:nvSpPr>
          <p:cNvPr id="8" name="Slide Number Placeholder 5"/>
          <p:cNvSpPr>
            <a:spLocks noGrp="1"/>
          </p:cNvSpPr>
          <p:nvPr>
            <p:ph type="sldNum" sz="quarter" idx="10"/>
          </p:nvPr>
        </p:nvSpPr>
        <p:spPr>
          <a:xfrm>
            <a:off x="8562975" y="6553200"/>
            <a:ext cx="454025" cy="307975"/>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17</a:t>
            </a:fld>
            <a:endParaRPr lang="en-US" sz="1400" b="0"/>
          </a:p>
        </p:txBody>
      </p:sp>
      <p:pic>
        <p:nvPicPr>
          <p:cNvPr id="14" name="Picture 13" descr="tv_analytics.png"/>
          <p:cNvPicPr>
            <a:picLocks noChangeAspect="1"/>
          </p:cNvPicPr>
          <p:nvPr/>
        </p:nvPicPr>
        <p:blipFill>
          <a:blip r:embed="rId3"/>
          <a:stretch>
            <a:fillRect/>
          </a:stretch>
        </p:blipFill>
        <p:spPr>
          <a:xfrm>
            <a:off x="8229600" y="152400"/>
            <a:ext cx="761999" cy="759661"/>
          </a:xfrm>
          <a:prstGeom prst="rect">
            <a:avLst/>
          </a:prstGeom>
        </p:spPr>
      </p:pic>
      <p:sp>
        <p:nvSpPr>
          <p:cNvPr id="2" name="TextBox 1"/>
          <p:cNvSpPr txBox="1"/>
          <p:nvPr/>
        </p:nvSpPr>
        <p:spPr>
          <a:xfrm>
            <a:off x="304800" y="1047690"/>
            <a:ext cx="4788272" cy="400110"/>
          </a:xfrm>
          <a:prstGeom prst="rect">
            <a:avLst/>
          </a:prstGeom>
          <a:noFill/>
        </p:spPr>
        <p:txBody>
          <a:bodyPr wrap="square" rtlCol="0">
            <a:spAutoFit/>
          </a:bodyPr>
          <a:lstStyle/>
          <a:p>
            <a:r>
              <a:rPr lang="en-US" sz="2000" b="0" dirty="0" smtClean="0">
                <a:latin typeface="Helvetica Neue"/>
                <a:cs typeface="Helvetica Neue"/>
              </a:rPr>
              <a:t>TV Show:  60 Minutes</a:t>
            </a:r>
            <a:endParaRPr lang="en-US" sz="2000" b="0" dirty="0">
              <a:latin typeface="Helvetica Neue"/>
              <a:cs typeface="Helvetica Neue"/>
            </a:endParaRPr>
          </a:p>
        </p:txBody>
      </p:sp>
      <p:pic>
        <p:nvPicPr>
          <p:cNvPr id="7" name="Picture 6" descr="Screen shot 2011-09-19 at 10.17.44 AM.png"/>
          <p:cNvPicPr>
            <a:picLocks noChangeAspect="1"/>
          </p:cNvPicPr>
          <p:nvPr/>
        </p:nvPicPr>
        <p:blipFill>
          <a:blip r:embed="rId4"/>
          <a:stretch>
            <a:fillRect/>
          </a:stretch>
        </p:blipFill>
        <p:spPr>
          <a:xfrm>
            <a:off x="334537" y="1551542"/>
            <a:ext cx="8428463" cy="4163458"/>
          </a:xfrm>
          <a:prstGeom prst="rect">
            <a:avLst/>
          </a:prstGeom>
          <a:ln w="28575" cap="rnd" cmpd="sng">
            <a:solidFill>
              <a:schemeClr val="tx1">
                <a:lumMod val="65000"/>
              </a:schemeClr>
            </a:solidFill>
          </a:ln>
          <a:effectLst>
            <a:glow rad="139700">
              <a:schemeClr val="tx1">
                <a:lumMod val="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0444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3"/>
          <p:cNvSpPr txBox="1">
            <a:spLocks/>
          </p:cNvSpPr>
          <p:nvPr/>
        </p:nvSpPr>
        <p:spPr bwMode="auto">
          <a:xfrm>
            <a:off x="990601" y="304800"/>
            <a:ext cx="72390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defTabSz="914400"/>
            <a:r>
              <a:rPr lang="en-US" sz="3600" b="0" dirty="0" smtClean="0">
                <a:solidFill>
                  <a:srgbClr val="00B0F0"/>
                </a:solidFill>
                <a:latin typeface="Helvetica Neue" charset="0"/>
              </a:rPr>
              <a:t>TV Shows Analytics</a:t>
            </a:r>
            <a:endParaRPr lang="en-US" sz="3600" b="0" dirty="0">
              <a:solidFill>
                <a:srgbClr val="00B0F0"/>
              </a:solidFill>
              <a:latin typeface="Helvetica Neue" charset="0"/>
            </a:endParaRPr>
          </a:p>
        </p:txBody>
      </p:sp>
      <p:sp>
        <p:nvSpPr>
          <p:cNvPr id="8" name="Slide Number Placeholder 5"/>
          <p:cNvSpPr>
            <a:spLocks noGrp="1"/>
          </p:cNvSpPr>
          <p:nvPr>
            <p:ph type="sldNum" sz="quarter" idx="10"/>
          </p:nvPr>
        </p:nvSpPr>
        <p:spPr>
          <a:xfrm>
            <a:off x="8562975" y="6553200"/>
            <a:ext cx="454025" cy="307975"/>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18</a:t>
            </a:fld>
            <a:endParaRPr lang="en-US" sz="1400" b="0"/>
          </a:p>
        </p:txBody>
      </p:sp>
      <p:pic>
        <p:nvPicPr>
          <p:cNvPr id="14" name="Picture 13" descr="tv_analytics.png"/>
          <p:cNvPicPr>
            <a:picLocks noChangeAspect="1"/>
          </p:cNvPicPr>
          <p:nvPr/>
        </p:nvPicPr>
        <p:blipFill>
          <a:blip r:embed="rId3"/>
          <a:stretch>
            <a:fillRect/>
          </a:stretch>
        </p:blipFill>
        <p:spPr>
          <a:xfrm>
            <a:off x="8229600" y="152400"/>
            <a:ext cx="761999" cy="759661"/>
          </a:xfrm>
          <a:prstGeom prst="rect">
            <a:avLst/>
          </a:prstGeom>
        </p:spPr>
      </p:pic>
      <p:sp>
        <p:nvSpPr>
          <p:cNvPr id="2" name="TextBox 1"/>
          <p:cNvSpPr txBox="1"/>
          <p:nvPr/>
        </p:nvSpPr>
        <p:spPr>
          <a:xfrm>
            <a:off x="304800" y="1044714"/>
            <a:ext cx="2980303" cy="707886"/>
          </a:xfrm>
          <a:prstGeom prst="rect">
            <a:avLst/>
          </a:prstGeom>
          <a:noFill/>
        </p:spPr>
        <p:txBody>
          <a:bodyPr wrap="none" rtlCol="0">
            <a:spAutoFit/>
          </a:bodyPr>
          <a:lstStyle/>
          <a:p>
            <a:r>
              <a:rPr lang="en-US" sz="2000" b="0" dirty="0" smtClean="0">
                <a:latin typeface="Helvetica Neue"/>
                <a:cs typeface="Helvetica Neue"/>
              </a:rPr>
              <a:t>Communities:  Under 18</a:t>
            </a:r>
            <a:endParaRPr lang="en-US" sz="2000" b="0" dirty="0">
              <a:latin typeface="Helvetica Neue"/>
              <a:cs typeface="Helvetica Neue"/>
            </a:endParaRPr>
          </a:p>
          <a:p>
            <a:endParaRPr lang="en-US" sz="2000" b="0" dirty="0">
              <a:latin typeface="Helvetica Neue"/>
              <a:cs typeface="Helvetica Neue"/>
            </a:endParaRPr>
          </a:p>
        </p:txBody>
      </p:sp>
      <p:pic>
        <p:nvPicPr>
          <p:cNvPr id="7" name="Picture 6" descr="Screen shot 2011-09-19 at 10.19.13 AM.png"/>
          <p:cNvPicPr>
            <a:picLocks noChangeAspect="1"/>
          </p:cNvPicPr>
          <p:nvPr/>
        </p:nvPicPr>
        <p:blipFill>
          <a:blip r:embed="rId4"/>
          <a:stretch>
            <a:fillRect/>
          </a:stretch>
        </p:blipFill>
        <p:spPr>
          <a:xfrm>
            <a:off x="304800" y="1570964"/>
            <a:ext cx="8604448" cy="4220236"/>
          </a:xfrm>
          <a:prstGeom prst="rect">
            <a:avLst/>
          </a:prstGeom>
          <a:ln w="28575" cap="rnd" cmpd="sng">
            <a:solidFill>
              <a:schemeClr val="tx1">
                <a:lumMod val="65000"/>
              </a:schemeClr>
            </a:solidFill>
          </a:ln>
          <a:effectLst>
            <a:glow rad="101600">
              <a:schemeClr val="tx1">
                <a:lumMod val="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0444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3"/>
          <p:cNvSpPr txBox="1">
            <a:spLocks/>
          </p:cNvSpPr>
          <p:nvPr/>
        </p:nvSpPr>
        <p:spPr bwMode="auto">
          <a:xfrm>
            <a:off x="990601" y="304800"/>
            <a:ext cx="72390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defTabSz="914400"/>
            <a:r>
              <a:rPr lang="en-US" sz="3600" b="0" dirty="0" smtClean="0">
                <a:solidFill>
                  <a:srgbClr val="00B0F0"/>
                </a:solidFill>
                <a:latin typeface="Helvetica Neue" charset="0"/>
              </a:rPr>
              <a:t>Examples of Consumer Apps</a:t>
            </a:r>
            <a:endParaRPr lang="en-US" sz="3600" b="0" dirty="0">
              <a:solidFill>
                <a:srgbClr val="00B0F0"/>
              </a:solidFill>
              <a:latin typeface="Helvetica Neue" charset="0"/>
            </a:endParaRPr>
          </a:p>
        </p:txBody>
      </p:sp>
      <p:sp>
        <p:nvSpPr>
          <p:cNvPr id="8" name="Slide Number Placeholder 5"/>
          <p:cNvSpPr>
            <a:spLocks noGrp="1"/>
          </p:cNvSpPr>
          <p:nvPr>
            <p:ph type="sldNum" sz="quarter" idx="10"/>
          </p:nvPr>
        </p:nvSpPr>
        <p:spPr>
          <a:xfrm>
            <a:off x="8562975" y="6553200"/>
            <a:ext cx="454025" cy="307975"/>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19</a:t>
            </a:fld>
            <a:endParaRPr lang="en-US" sz="1400" b="0"/>
          </a:p>
        </p:txBody>
      </p:sp>
      <p:pic>
        <p:nvPicPr>
          <p:cNvPr id="14" name="Picture 13" descr="tv_analytics.png"/>
          <p:cNvPicPr>
            <a:picLocks noChangeAspect="1"/>
          </p:cNvPicPr>
          <p:nvPr/>
        </p:nvPicPr>
        <p:blipFill>
          <a:blip r:embed="rId3"/>
          <a:stretch>
            <a:fillRect/>
          </a:stretch>
        </p:blipFill>
        <p:spPr>
          <a:xfrm>
            <a:off x="8229600" y="152400"/>
            <a:ext cx="761999" cy="759661"/>
          </a:xfrm>
          <a:prstGeom prst="rect">
            <a:avLst/>
          </a:prstGeom>
        </p:spPr>
      </p:pic>
      <p:sp>
        <p:nvSpPr>
          <p:cNvPr id="7" name="Rectangle 10"/>
          <p:cNvSpPr>
            <a:spLocks noChangeArrowheads="1"/>
          </p:cNvSpPr>
          <p:nvPr/>
        </p:nvSpPr>
        <p:spPr bwMode="auto">
          <a:xfrm>
            <a:off x="364357" y="988261"/>
            <a:ext cx="7027043" cy="861774"/>
          </a:xfrm>
          <a:prstGeom prst="rect">
            <a:avLst/>
          </a:prstGeom>
          <a:noFill/>
          <a:ln w="9525">
            <a:noFill/>
            <a:miter lim="800000"/>
            <a:headEnd/>
            <a:tailEnd/>
          </a:ln>
        </p:spPr>
        <p:txBody>
          <a:bodyPr wrap="square">
            <a:prstTxWarp prst="textNoShape">
              <a:avLst/>
            </a:prstTxWarp>
            <a:spAutoFit/>
          </a:bodyPr>
          <a:lstStyle/>
          <a:p>
            <a:pPr marL="457200" indent="-457200">
              <a:spcAft>
                <a:spcPts val="1200"/>
              </a:spcAft>
            </a:pPr>
            <a:r>
              <a:rPr lang="en-US" sz="2000" b="0" dirty="0" smtClean="0">
                <a:latin typeface="Helvetica Neue"/>
                <a:ea typeface="ＭＳ Ｐゴシック" charset="-128"/>
                <a:cs typeface="Helvetica Neue"/>
              </a:rPr>
              <a:t>Social Guide</a:t>
            </a:r>
          </a:p>
          <a:p>
            <a:pPr marL="1371600" lvl="2" indent="-457200">
              <a:spcAft>
                <a:spcPts val="1200"/>
              </a:spcAft>
            </a:pPr>
            <a:endParaRPr lang="en-US" sz="2000" b="0" dirty="0" smtClean="0">
              <a:latin typeface="Helvetica Neue"/>
              <a:ea typeface="ＭＳ Ｐゴシック" charset="-128"/>
              <a:cs typeface="Helvetica Neue"/>
            </a:endParaRPr>
          </a:p>
        </p:txBody>
      </p:sp>
      <p:pic>
        <p:nvPicPr>
          <p:cNvPr id="9" name="Picture 8" descr="Screen shot 2011-09-12 at 2.39.44 PM.png"/>
          <p:cNvPicPr>
            <a:picLocks noChangeAspect="1"/>
          </p:cNvPicPr>
          <p:nvPr/>
        </p:nvPicPr>
        <p:blipFill>
          <a:blip r:embed="rId4"/>
          <a:stretch>
            <a:fillRect/>
          </a:stretch>
        </p:blipFill>
        <p:spPr>
          <a:xfrm>
            <a:off x="447180" y="1589944"/>
            <a:ext cx="8169795" cy="4476903"/>
          </a:xfrm>
          <a:prstGeom prst="rect">
            <a:avLst/>
          </a:prstGeom>
          <a:ln w="28575" cap="rnd" cmpd="sng">
            <a:solidFill>
              <a:schemeClr val="tx1"/>
            </a:solidFill>
          </a:ln>
          <a:effectLst>
            <a:glow rad="127000">
              <a:schemeClr val="tx1">
                <a:alpha val="31000"/>
              </a:schemeClr>
            </a:glow>
          </a:effectLst>
        </p:spPr>
      </p:pic>
      <p:sp>
        <p:nvSpPr>
          <p:cNvPr id="10" name="TextBox 9"/>
          <p:cNvSpPr txBox="1"/>
          <p:nvPr/>
        </p:nvSpPr>
        <p:spPr>
          <a:xfrm>
            <a:off x="342380" y="6213127"/>
            <a:ext cx="3733800" cy="307777"/>
          </a:xfrm>
          <a:prstGeom prst="rect">
            <a:avLst/>
          </a:prstGeom>
          <a:noFill/>
        </p:spPr>
        <p:txBody>
          <a:bodyPr wrap="square" rtlCol="0">
            <a:spAutoFit/>
          </a:bodyPr>
          <a:lstStyle/>
          <a:p>
            <a:r>
              <a:rPr lang="en-US" sz="1400" b="0" dirty="0" smtClean="0">
                <a:latin typeface="Helvetica Neue"/>
                <a:ea typeface="ＭＳ Ｐゴシック" charset="-128"/>
                <a:cs typeface="Helvetica Neue"/>
                <a:hlinkClick r:id="rId5"/>
              </a:rPr>
              <a:t>http://www.socialguide.com/</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0444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3"/>
          <p:cNvSpPr txBox="1">
            <a:spLocks/>
          </p:cNvSpPr>
          <p:nvPr/>
        </p:nvSpPr>
        <p:spPr bwMode="auto">
          <a:xfrm>
            <a:off x="533400" y="1143000"/>
            <a:ext cx="8077200" cy="198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pPr algn="l">
              <a:spcAft>
                <a:spcPts val="1200"/>
              </a:spcAft>
            </a:pPr>
            <a:r>
              <a:rPr lang="en-US" sz="4000" dirty="0" smtClean="0">
                <a:solidFill>
                  <a:schemeClr val="tx1"/>
                </a:solidFill>
              </a:rPr>
              <a:t>Social TV Analytics will eventually replace Nielsen as the primary data used by Media Buyers…. </a:t>
            </a:r>
          </a:p>
          <a:p>
            <a:pPr algn="l">
              <a:spcAft>
                <a:spcPts val="1200"/>
              </a:spcAft>
            </a:pPr>
            <a:endParaRPr lang="en-US" sz="4000" i="1" dirty="0">
              <a:solidFill>
                <a:schemeClr val="tx1"/>
              </a:solidFill>
            </a:endParaRPr>
          </a:p>
          <a:p>
            <a:pPr algn="l">
              <a:spcAft>
                <a:spcPts val="1200"/>
              </a:spcAft>
            </a:pPr>
            <a:r>
              <a:rPr lang="en-US" sz="4000" dirty="0" smtClean="0"/>
              <a:t>Here’s Why…</a:t>
            </a:r>
            <a:endParaRPr lang="en-US" sz="4000" dirty="0"/>
          </a:p>
        </p:txBody>
      </p:sp>
      <p:pic>
        <p:nvPicPr>
          <p:cNvPr id="4" name="Picture 3" descr="tv_analytics.png"/>
          <p:cNvPicPr>
            <a:picLocks noChangeAspect="1"/>
          </p:cNvPicPr>
          <p:nvPr/>
        </p:nvPicPr>
        <p:blipFill>
          <a:blip r:embed="rId3"/>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4346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3"/>
          <p:cNvSpPr txBox="1">
            <a:spLocks/>
          </p:cNvSpPr>
          <p:nvPr/>
        </p:nvSpPr>
        <p:spPr bwMode="auto">
          <a:xfrm>
            <a:off x="990601" y="304800"/>
            <a:ext cx="72390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defTabSz="914400"/>
            <a:r>
              <a:rPr lang="en-US" sz="3600" b="0" dirty="0" smtClean="0">
                <a:solidFill>
                  <a:srgbClr val="00B0F0"/>
                </a:solidFill>
                <a:latin typeface="Helvetica Neue" charset="0"/>
              </a:rPr>
              <a:t>Examples of Consumer Apps</a:t>
            </a:r>
            <a:endParaRPr lang="en-US" sz="3600" b="0" dirty="0">
              <a:solidFill>
                <a:srgbClr val="00B0F0"/>
              </a:solidFill>
              <a:latin typeface="Helvetica Neue" charset="0"/>
            </a:endParaRPr>
          </a:p>
        </p:txBody>
      </p:sp>
      <p:sp>
        <p:nvSpPr>
          <p:cNvPr id="8" name="Slide Number Placeholder 5"/>
          <p:cNvSpPr>
            <a:spLocks noGrp="1"/>
          </p:cNvSpPr>
          <p:nvPr>
            <p:ph type="sldNum" sz="quarter" idx="10"/>
          </p:nvPr>
        </p:nvSpPr>
        <p:spPr>
          <a:xfrm>
            <a:off x="8562975" y="6553200"/>
            <a:ext cx="454025" cy="307975"/>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20</a:t>
            </a:fld>
            <a:endParaRPr lang="en-US" sz="1400" b="0"/>
          </a:p>
        </p:txBody>
      </p:sp>
      <p:pic>
        <p:nvPicPr>
          <p:cNvPr id="14" name="Picture 13" descr="tv_analytics.png"/>
          <p:cNvPicPr>
            <a:picLocks noChangeAspect="1"/>
          </p:cNvPicPr>
          <p:nvPr/>
        </p:nvPicPr>
        <p:blipFill>
          <a:blip r:embed="rId3"/>
          <a:stretch>
            <a:fillRect/>
          </a:stretch>
        </p:blipFill>
        <p:spPr>
          <a:xfrm>
            <a:off x="8229600" y="152400"/>
            <a:ext cx="761999" cy="759661"/>
          </a:xfrm>
          <a:prstGeom prst="rect">
            <a:avLst/>
          </a:prstGeom>
        </p:spPr>
      </p:pic>
      <p:sp>
        <p:nvSpPr>
          <p:cNvPr id="7" name="Rectangle 10"/>
          <p:cNvSpPr>
            <a:spLocks noChangeArrowheads="1"/>
          </p:cNvSpPr>
          <p:nvPr/>
        </p:nvSpPr>
        <p:spPr bwMode="auto">
          <a:xfrm>
            <a:off x="381000" y="992341"/>
            <a:ext cx="7162799" cy="861774"/>
          </a:xfrm>
          <a:prstGeom prst="rect">
            <a:avLst/>
          </a:prstGeom>
          <a:noFill/>
          <a:ln w="9525">
            <a:noFill/>
            <a:miter lim="800000"/>
            <a:headEnd/>
            <a:tailEnd/>
          </a:ln>
        </p:spPr>
        <p:txBody>
          <a:bodyPr wrap="square">
            <a:prstTxWarp prst="textNoShape">
              <a:avLst/>
            </a:prstTxWarp>
            <a:spAutoFit/>
          </a:bodyPr>
          <a:lstStyle/>
          <a:p>
            <a:pPr marL="457200" indent="-457200">
              <a:spcAft>
                <a:spcPts val="1200"/>
              </a:spcAft>
            </a:pPr>
            <a:r>
              <a:rPr lang="en-US" sz="2000" b="0" dirty="0" smtClean="0">
                <a:latin typeface="Helvetica Neue"/>
                <a:ea typeface="ＭＳ Ｐゴシック" charset="-128"/>
                <a:cs typeface="Helvetica Neue"/>
              </a:rPr>
              <a:t> </a:t>
            </a:r>
            <a:r>
              <a:rPr lang="en-US" sz="2000" b="0" dirty="0" err="1" smtClean="0">
                <a:latin typeface="Helvetica Neue"/>
                <a:ea typeface="ＭＳ Ｐゴシック" charset="-128"/>
                <a:cs typeface="Helvetica Neue"/>
              </a:rPr>
              <a:t>Trendrr</a:t>
            </a:r>
            <a:r>
              <a:rPr lang="en-US" sz="2000" b="0" dirty="0" smtClean="0">
                <a:latin typeface="Helvetica Neue"/>
                <a:ea typeface="ＭＳ Ｐゴシック" charset="-128"/>
                <a:cs typeface="Helvetica Neue"/>
              </a:rPr>
              <a:t> TV</a:t>
            </a:r>
          </a:p>
          <a:p>
            <a:pPr marL="1371600" lvl="2" indent="-457200">
              <a:spcAft>
                <a:spcPts val="1200"/>
              </a:spcAft>
            </a:pPr>
            <a:endParaRPr lang="en-US" sz="2000" b="0" dirty="0" smtClean="0">
              <a:latin typeface="Helvetica Neue"/>
              <a:ea typeface="ＭＳ Ｐゴシック" charset="-128"/>
              <a:cs typeface="Helvetica Neue"/>
            </a:endParaRPr>
          </a:p>
        </p:txBody>
      </p:sp>
      <p:sp>
        <p:nvSpPr>
          <p:cNvPr id="10" name="TextBox 9"/>
          <p:cNvSpPr txBox="1"/>
          <p:nvPr/>
        </p:nvSpPr>
        <p:spPr>
          <a:xfrm>
            <a:off x="533400" y="6043136"/>
            <a:ext cx="3733800" cy="738664"/>
          </a:xfrm>
          <a:prstGeom prst="rect">
            <a:avLst/>
          </a:prstGeom>
          <a:noFill/>
        </p:spPr>
        <p:txBody>
          <a:bodyPr wrap="square" rtlCol="0">
            <a:spAutoFit/>
          </a:bodyPr>
          <a:lstStyle/>
          <a:p>
            <a:endParaRPr lang="en-US" sz="1400" b="0" dirty="0" smtClean="0">
              <a:latin typeface="Helvetica Neue"/>
              <a:ea typeface="ＭＳ Ｐゴシック" charset="-128"/>
              <a:cs typeface="Helvetica Neue"/>
              <a:hlinkClick r:id="rId4"/>
            </a:endParaRPr>
          </a:p>
          <a:p>
            <a:r>
              <a:rPr lang="en-US" sz="1400" b="0" dirty="0" smtClean="0">
                <a:latin typeface="Helvetica Neue"/>
                <a:ea typeface="ＭＳ Ｐゴシック" charset="-128"/>
                <a:cs typeface="Helvetica Neue"/>
                <a:hlinkClick r:id="rId4"/>
              </a:rPr>
              <a:t>http://trendrr.tv/</a:t>
            </a:r>
            <a:endParaRPr lang="en-US" sz="1400" b="0" dirty="0" smtClean="0">
              <a:latin typeface="Helvetica Neue"/>
              <a:ea typeface="ＭＳ Ｐゴシック" charset="-128"/>
              <a:cs typeface="Helvetica Neue"/>
            </a:endParaRPr>
          </a:p>
          <a:p>
            <a:endParaRPr lang="en-US" sz="1400" b="0" dirty="0" smtClean="0">
              <a:latin typeface="Helvetica Neue"/>
              <a:ea typeface="ＭＳ Ｐゴシック" charset="-128"/>
              <a:cs typeface="Helvetica Neue"/>
            </a:endParaRPr>
          </a:p>
        </p:txBody>
      </p:sp>
      <p:pic>
        <p:nvPicPr>
          <p:cNvPr id="11" name="Picture 10" descr="Screen shot 2011-09-12 at 2.42.07 PM.png"/>
          <p:cNvPicPr>
            <a:picLocks noChangeAspect="1"/>
          </p:cNvPicPr>
          <p:nvPr/>
        </p:nvPicPr>
        <p:blipFill>
          <a:blip r:embed="rId5"/>
          <a:stretch>
            <a:fillRect/>
          </a:stretch>
        </p:blipFill>
        <p:spPr>
          <a:xfrm>
            <a:off x="565150" y="1484784"/>
            <a:ext cx="8183314" cy="4713852"/>
          </a:xfrm>
          <a:prstGeom prst="rect">
            <a:avLst/>
          </a:prstGeom>
          <a:ln>
            <a:solidFill>
              <a:schemeClr val="tx1"/>
            </a:solidFill>
          </a:ln>
          <a:effectLst>
            <a:glow rad="127000">
              <a:schemeClr val="tx1">
                <a:alpha val="31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0444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3"/>
          <p:cNvSpPr txBox="1">
            <a:spLocks/>
          </p:cNvSpPr>
          <p:nvPr/>
        </p:nvSpPr>
        <p:spPr bwMode="auto">
          <a:xfrm>
            <a:off x="990601" y="304800"/>
            <a:ext cx="72390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defTabSz="914400"/>
            <a:r>
              <a:rPr lang="en-US" sz="3600" b="0" dirty="0" smtClean="0">
                <a:solidFill>
                  <a:srgbClr val="00B0F0"/>
                </a:solidFill>
                <a:latin typeface="Helvetica Neue" charset="0"/>
              </a:rPr>
              <a:t>Examples of Consumer Apps</a:t>
            </a:r>
            <a:endParaRPr lang="en-US" sz="3600" b="0" dirty="0">
              <a:solidFill>
                <a:srgbClr val="00B0F0"/>
              </a:solidFill>
              <a:latin typeface="Helvetica Neue" charset="0"/>
            </a:endParaRPr>
          </a:p>
        </p:txBody>
      </p:sp>
      <p:sp>
        <p:nvSpPr>
          <p:cNvPr id="8" name="Slide Number Placeholder 5"/>
          <p:cNvSpPr>
            <a:spLocks noGrp="1"/>
          </p:cNvSpPr>
          <p:nvPr>
            <p:ph type="sldNum" sz="quarter" idx="10"/>
          </p:nvPr>
        </p:nvSpPr>
        <p:spPr>
          <a:xfrm>
            <a:off x="8562975" y="6553200"/>
            <a:ext cx="454025" cy="307975"/>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21</a:t>
            </a:fld>
            <a:endParaRPr lang="en-US" sz="1400" b="0"/>
          </a:p>
        </p:txBody>
      </p:sp>
      <p:pic>
        <p:nvPicPr>
          <p:cNvPr id="14" name="Picture 13" descr="tv_analytics.png"/>
          <p:cNvPicPr>
            <a:picLocks noChangeAspect="1"/>
          </p:cNvPicPr>
          <p:nvPr/>
        </p:nvPicPr>
        <p:blipFill>
          <a:blip r:embed="rId3"/>
          <a:stretch>
            <a:fillRect/>
          </a:stretch>
        </p:blipFill>
        <p:spPr>
          <a:xfrm>
            <a:off x="8229600" y="152400"/>
            <a:ext cx="761999" cy="759661"/>
          </a:xfrm>
          <a:prstGeom prst="rect">
            <a:avLst/>
          </a:prstGeom>
        </p:spPr>
      </p:pic>
      <p:sp>
        <p:nvSpPr>
          <p:cNvPr id="7" name="Rectangle 10"/>
          <p:cNvSpPr>
            <a:spLocks noChangeArrowheads="1"/>
          </p:cNvSpPr>
          <p:nvPr/>
        </p:nvSpPr>
        <p:spPr bwMode="auto">
          <a:xfrm>
            <a:off x="457201" y="1066800"/>
            <a:ext cx="7162799" cy="861774"/>
          </a:xfrm>
          <a:prstGeom prst="rect">
            <a:avLst/>
          </a:prstGeom>
          <a:noFill/>
          <a:ln w="9525">
            <a:noFill/>
            <a:miter lim="800000"/>
            <a:headEnd/>
            <a:tailEnd/>
          </a:ln>
        </p:spPr>
        <p:txBody>
          <a:bodyPr wrap="square">
            <a:prstTxWarp prst="textNoShape">
              <a:avLst/>
            </a:prstTxWarp>
            <a:spAutoFit/>
          </a:bodyPr>
          <a:lstStyle/>
          <a:p>
            <a:pPr marL="457200" indent="-457200">
              <a:spcAft>
                <a:spcPts val="1200"/>
              </a:spcAft>
            </a:pPr>
            <a:r>
              <a:rPr lang="en-US" sz="2000" b="0" dirty="0" err="1" smtClean="0">
                <a:latin typeface="Helvetica Neue"/>
                <a:ea typeface="ＭＳ Ｐゴシック" charset="-128"/>
                <a:cs typeface="Helvetica Neue"/>
              </a:rPr>
              <a:t>Bluefin</a:t>
            </a:r>
            <a:r>
              <a:rPr lang="en-US" sz="2000" b="0" dirty="0" smtClean="0">
                <a:latin typeface="Helvetica Neue"/>
                <a:ea typeface="ＭＳ Ｐゴシック" charset="-128"/>
                <a:cs typeface="Helvetica Neue"/>
              </a:rPr>
              <a:t> Labs</a:t>
            </a:r>
          </a:p>
          <a:p>
            <a:pPr marL="1371600" lvl="2" indent="-457200">
              <a:spcAft>
                <a:spcPts val="1200"/>
              </a:spcAft>
            </a:pPr>
            <a:endParaRPr lang="en-US" sz="2000" b="0" dirty="0" smtClean="0">
              <a:latin typeface="Helvetica Neue"/>
              <a:ea typeface="ＭＳ Ｐゴシック" charset="-128"/>
              <a:cs typeface="Helvetica Neue"/>
            </a:endParaRPr>
          </a:p>
        </p:txBody>
      </p:sp>
      <p:sp>
        <p:nvSpPr>
          <p:cNvPr id="10" name="TextBox 9"/>
          <p:cNvSpPr txBox="1"/>
          <p:nvPr/>
        </p:nvSpPr>
        <p:spPr>
          <a:xfrm>
            <a:off x="457200" y="5953780"/>
            <a:ext cx="3733800" cy="523220"/>
          </a:xfrm>
          <a:prstGeom prst="rect">
            <a:avLst/>
          </a:prstGeom>
          <a:noFill/>
        </p:spPr>
        <p:txBody>
          <a:bodyPr wrap="square" rtlCol="0">
            <a:spAutoFit/>
          </a:bodyPr>
          <a:lstStyle/>
          <a:p>
            <a:r>
              <a:rPr lang="en-US" sz="1400" b="0" dirty="0" smtClean="0">
                <a:latin typeface="Helvetica Neue"/>
                <a:ea typeface="ＭＳ Ｐゴシック" charset="-128"/>
                <a:cs typeface="Helvetica Neue"/>
                <a:hlinkClick r:id="rId4"/>
              </a:rPr>
              <a:t>http://bluefinlabs.com/</a:t>
            </a:r>
            <a:endParaRPr lang="en-US" sz="1400" b="0" dirty="0" smtClean="0">
              <a:latin typeface="Helvetica Neue"/>
              <a:ea typeface="ＭＳ Ｐゴシック" charset="-128"/>
              <a:cs typeface="Helvetica Neue"/>
            </a:endParaRPr>
          </a:p>
          <a:p>
            <a:endParaRPr lang="en-US" sz="1400" b="0" dirty="0" smtClean="0">
              <a:latin typeface="Helvetica Neue"/>
              <a:ea typeface="ＭＳ Ｐゴシック" charset="-128"/>
              <a:cs typeface="Helvetica Neue"/>
            </a:endParaRPr>
          </a:p>
        </p:txBody>
      </p:sp>
      <p:pic>
        <p:nvPicPr>
          <p:cNvPr id="9" name="Picture 8" descr="Screen shot 2011-09-12 at 2.45.42 PM.png"/>
          <p:cNvPicPr>
            <a:picLocks noChangeAspect="1"/>
          </p:cNvPicPr>
          <p:nvPr/>
        </p:nvPicPr>
        <p:blipFill>
          <a:blip r:embed="rId5"/>
          <a:stretch>
            <a:fillRect/>
          </a:stretch>
        </p:blipFill>
        <p:spPr>
          <a:xfrm>
            <a:off x="533400" y="1600200"/>
            <a:ext cx="8077200" cy="4274356"/>
          </a:xfrm>
          <a:prstGeom prst="rect">
            <a:avLst/>
          </a:prstGeom>
          <a:ln w="28575" cap="rnd" cmpd="sng">
            <a:solidFill>
              <a:schemeClr val="tx1"/>
            </a:solidFill>
          </a:ln>
          <a:effectLst>
            <a:glow rad="127000">
              <a:schemeClr val="tx1">
                <a:alpha val="31000"/>
              </a:schemeClr>
            </a:glow>
          </a:effectLst>
        </p:spPr>
      </p:pic>
      <p:sp>
        <p:nvSpPr>
          <p:cNvPr id="12" name="Rectangle 11"/>
          <p:cNvSpPr/>
          <p:nvPr/>
        </p:nvSpPr>
        <p:spPr bwMode="auto">
          <a:xfrm>
            <a:off x="2362200" y="1603800"/>
            <a:ext cx="4343400" cy="453600"/>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bwMode="auto">
          <a:xfrm>
            <a:off x="2895600" y="2051685"/>
            <a:ext cx="3810000" cy="15811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6" name="Straight Connector 15"/>
          <p:cNvCxnSpPr/>
          <p:nvPr/>
        </p:nvCxnSpPr>
        <p:spPr bwMode="auto">
          <a:xfrm>
            <a:off x="533400" y="1905000"/>
            <a:ext cx="8077200" cy="1588"/>
          </a:xfrm>
          <a:prstGeom prst="line">
            <a:avLst/>
          </a:prstGeom>
          <a:solidFill>
            <a:schemeClr val="accent1"/>
          </a:solidFill>
          <a:ln w="3175" cap="flat" cmpd="sng" algn="ctr">
            <a:solidFill>
              <a:schemeClr val="tx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0444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FAC3637-8497-0049-B099-2CE7A6519CBD}" type="slidenum">
              <a:rPr lang="en-US" smtClean="0"/>
              <a:pPr>
                <a:defRPr/>
              </a:pPr>
              <a:t>22</a:t>
            </a:fld>
            <a:endParaRPr lang="en-US"/>
          </a:p>
        </p:txBody>
      </p:sp>
      <p:sp>
        <p:nvSpPr>
          <p:cNvPr id="3" name="Rectangle 10"/>
          <p:cNvSpPr>
            <a:spLocks noChangeArrowheads="1"/>
          </p:cNvSpPr>
          <p:nvPr/>
        </p:nvSpPr>
        <p:spPr bwMode="auto">
          <a:xfrm>
            <a:off x="611560" y="3455709"/>
            <a:ext cx="4354016" cy="22775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nSpc>
                <a:spcPct val="150000"/>
              </a:lnSpc>
            </a:pPr>
            <a:r>
              <a:rPr lang="en-US" sz="2400" b="0" dirty="0" smtClean="0">
                <a:latin typeface="Helvetica Neue" charset="0"/>
              </a:rPr>
              <a:t>Influence and Outreach</a:t>
            </a:r>
            <a:endParaRPr lang="en-US" sz="2400" b="0" dirty="0">
              <a:latin typeface="Helvetica Neue" charset="0"/>
            </a:endParaRPr>
          </a:p>
          <a:p>
            <a:pPr>
              <a:lnSpc>
                <a:spcPct val="150000"/>
              </a:lnSpc>
            </a:pPr>
            <a:r>
              <a:rPr lang="en-US" sz="2400" b="0" dirty="0" smtClean="0">
                <a:latin typeface="Helvetica Neue" charset="0"/>
              </a:rPr>
              <a:t>Transparent Activity Statement</a:t>
            </a:r>
            <a:endParaRPr lang="en-US" sz="2400" b="0" dirty="0">
              <a:latin typeface="Helvetica Neue" charset="0"/>
            </a:endParaRPr>
          </a:p>
          <a:p>
            <a:pPr>
              <a:lnSpc>
                <a:spcPct val="150000"/>
              </a:lnSpc>
            </a:pPr>
            <a:r>
              <a:rPr lang="en-US" sz="2400" b="0" dirty="0" smtClean="0">
                <a:latin typeface="Helvetica Neue" charset="0"/>
              </a:rPr>
              <a:t>Community Based</a:t>
            </a:r>
            <a:endParaRPr lang="en-US" sz="2400" b="0" dirty="0">
              <a:latin typeface="Helvetica Neue" charset="0"/>
            </a:endParaRPr>
          </a:p>
          <a:p>
            <a:pPr>
              <a:lnSpc>
                <a:spcPct val="150000"/>
              </a:lnSpc>
            </a:pPr>
            <a:r>
              <a:rPr lang="en-US" sz="2400" b="0" dirty="0" smtClean="0">
                <a:latin typeface="Helvetica Neue" charset="0"/>
              </a:rPr>
              <a:t>Group </a:t>
            </a:r>
            <a:r>
              <a:rPr lang="en-US" sz="2400" b="0" dirty="0" err="1" smtClean="0">
                <a:latin typeface="Helvetica Neue" charset="0"/>
              </a:rPr>
              <a:t>Kred</a:t>
            </a:r>
            <a:endParaRPr lang="en-US" sz="2400" b="0" dirty="0">
              <a:latin typeface="Helvetica Neue" charset="0"/>
            </a:endParaRPr>
          </a:p>
        </p:txBody>
      </p:sp>
      <p:sp>
        <p:nvSpPr>
          <p:cNvPr id="4" name="Rectangle 3"/>
          <p:cNvSpPr txBox="1">
            <a:spLocks noChangeArrowheads="1"/>
          </p:cNvSpPr>
          <p:nvPr/>
        </p:nvSpPr>
        <p:spPr>
          <a:xfrm>
            <a:off x="2384648" y="2679576"/>
            <a:ext cx="4419600" cy="533400"/>
          </a:xfrm>
          <a:prstGeom prst="rect">
            <a:avLst/>
          </a:prstGeom>
        </p:spPr>
        <p:txBody>
          <a:bodyPr anchor="ctr"/>
          <a:lstStyle/>
          <a:p>
            <a:pPr algn="ctr" defTabSz="914400" fontAlgn="auto">
              <a:spcAft>
                <a:spcPts val="0"/>
              </a:spcAft>
              <a:defRPr/>
            </a:pPr>
            <a:r>
              <a:rPr lang="en-US" sz="3600" b="0" dirty="0" smtClean="0">
                <a:solidFill>
                  <a:srgbClr val="00B0F0"/>
                </a:solidFill>
                <a:latin typeface="Helvetica Neue" charset="0"/>
                <a:ea typeface="ＭＳ Ｐゴシック" charset="-128"/>
                <a:cs typeface="+mj-cs"/>
                <a:sym typeface="Helvetica Neue" charset="0"/>
              </a:rPr>
              <a:t>Kred </a:t>
            </a:r>
            <a:endParaRPr lang="en-US" sz="3600" b="0" dirty="0">
              <a:solidFill>
                <a:srgbClr val="00B0F0"/>
              </a:solidFill>
              <a:latin typeface="Helvetica Neue" charset="0"/>
              <a:ea typeface="ＭＳ Ｐゴシック" charset="-128"/>
              <a:cs typeface="+mj-cs"/>
              <a:sym typeface="Helvetica Neue" charset="0"/>
            </a:endParaRPr>
          </a:p>
        </p:txBody>
      </p:sp>
      <p:sp>
        <p:nvSpPr>
          <p:cNvPr id="5" name="Rectangle 12"/>
          <p:cNvSpPr>
            <a:spLocks noChangeArrowheads="1"/>
          </p:cNvSpPr>
          <p:nvPr/>
        </p:nvSpPr>
        <p:spPr bwMode="auto">
          <a:xfrm>
            <a:off x="5621585" y="3501008"/>
            <a:ext cx="3486919" cy="227754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nSpc>
                <a:spcPct val="150000"/>
              </a:lnSpc>
            </a:pPr>
            <a:r>
              <a:rPr lang="en-US" sz="2400" b="0" dirty="0" smtClean="0">
                <a:solidFill>
                  <a:srgbClr val="FFFFFF"/>
                </a:solidFill>
                <a:latin typeface="Helvetica Neue" charset="0"/>
              </a:rPr>
              <a:t>Outreach Meter</a:t>
            </a:r>
            <a:endParaRPr lang="en-US" sz="2400" b="0" dirty="0">
              <a:solidFill>
                <a:srgbClr val="FFFFFF"/>
              </a:solidFill>
              <a:latin typeface="Helvetica Neue" charset="0"/>
            </a:endParaRPr>
          </a:p>
          <a:p>
            <a:pPr>
              <a:lnSpc>
                <a:spcPct val="150000"/>
              </a:lnSpc>
            </a:pPr>
            <a:r>
              <a:rPr lang="en-US" sz="2400" b="0" dirty="0" smtClean="0">
                <a:solidFill>
                  <a:srgbClr val="FFFFFF"/>
                </a:solidFill>
                <a:latin typeface="Helvetica Neue" charset="0"/>
              </a:rPr>
              <a:t>Fresh Content</a:t>
            </a:r>
            <a:endParaRPr lang="en-US" sz="2400" b="0" dirty="0">
              <a:solidFill>
                <a:srgbClr val="FFFFFF"/>
              </a:solidFill>
              <a:latin typeface="Helvetica Neue" charset="0"/>
            </a:endParaRPr>
          </a:p>
          <a:p>
            <a:pPr>
              <a:lnSpc>
                <a:spcPct val="150000"/>
              </a:lnSpc>
            </a:pPr>
            <a:r>
              <a:rPr lang="en-US" sz="2400" b="0" dirty="0" smtClean="0">
                <a:solidFill>
                  <a:srgbClr val="FFFFFF"/>
                </a:solidFill>
                <a:latin typeface="Helvetica Neue" charset="0"/>
              </a:rPr>
              <a:t>Advisory Function</a:t>
            </a:r>
            <a:endParaRPr lang="en-US" sz="2400" b="0" dirty="0">
              <a:solidFill>
                <a:srgbClr val="FFFFFF"/>
              </a:solidFill>
              <a:latin typeface="Helvetica Neue" charset="0"/>
            </a:endParaRPr>
          </a:p>
          <a:p>
            <a:pPr>
              <a:lnSpc>
                <a:spcPct val="150000"/>
              </a:lnSpc>
            </a:pPr>
            <a:r>
              <a:rPr lang="en-US" sz="2400" b="0" dirty="0" smtClean="0">
                <a:solidFill>
                  <a:srgbClr val="FFFFFF"/>
                </a:solidFill>
                <a:latin typeface="Helvetica Neue" charset="0"/>
              </a:rPr>
              <a:t>Detailed Analysis</a:t>
            </a:r>
            <a:endParaRPr lang="en-US" sz="2400" b="0" dirty="0">
              <a:solidFill>
                <a:srgbClr val="FFFFFF"/>
              </a:solidFill>
              <a:latin typeface="Helvetica Neue" charset="0"/>
            </a:endParaRPr>
          </a:p>
        </p:txBody>
      </p:sp>
      <p:pic>
        <p:nvPicPr>
          <p:cNvPr id="7" name="Picture 6" descr="Kred_badge K new colors.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15816" y="0"/>
            <a:ext cx="3351923" cy="312769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654361"/>
      </p:ext>
    </p:extLst>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FAC3637-8497-0049-B099-2CE7A6519CBD}" type="slidenum">
              <a:rPr lang="en-US" smtClean="0"/>
              <a:pPr>
                <a:defRPr/>
              </a:pPr>
              <a:t>23</a:t>
            </a:fld>
            <a:endParaRPr lang="en-US"/>
          </a:p>
        </p:txBody>
      </p:sp>
      <p:sp>
        <p:nvSpPr>
          <p:cNvPr id="3" name="Title 1"/>
          <p:cNvSpPr txBox="1">
            <a:spLocks/>
          </p:cNvSpPr>
          <p:nvPr/>
        </p:nvSpPr>
        <p:spPr bwMode="auto">
          <a:xfrm>
            <a:off x="0" y="352096"/>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a:r>
              <a:rPr lang="tr-TR" sz="3600" b="0" dirty="0" smtClean="0">
                <a:solidFill>
                  <a:srgbClr val="00B0F0"/>
                </a:solidFill>
                <a:latin typeface="Helvetica Neue" charset="0"/>
                <a:ea typeface="ＭＳ Ｐゴシック" charset="0"/>
                <a:cs typeface="ＭＳ Ｐゴシック" charset="0"/>
                <a:sym typeface="Helvetica Neue" charset="0"/>
              </a:rPr>
              <a:t>What is Kred?</a:t>
            </a:r>
            <a:endParaRPr lang="en-US" sz="3600" b="0" dirty="0">
              <a:solidFill>
                <a:srgbClr val="00B0F0"/>
              </a:solidFill>
              <a:latin typeface="Helvetica Neue" charset="0"/>
              <a:ea typeface="ＭＳ Ｐゴシック" charset="0"/>
              <a:cs typeface="ＭＳ Ｐゴシック" charset="0"/>
              <a:sym typeface="Helvetica Neue" charset="0"/>
            </a:endParaRPr>
          </a:p>
        </p:txBody>
      </p:sp>
      <p:sp>
        <p:nvSpPr>
          <p:cNvPr id="4" name="TextBox 4"/>
          <p:cNvSpPr txBox="1">
            <a:spLocks noChangeArrowheads="1"/>
          </p:cNvSpPr>
          <p:nvPr/>
        </p:nvSpPr>
        <p:spPr bwMode="auto">
          <a:xfrm>
            <a:off x="512717" y="1268760"/>
            <a:ext cx="4621547" cy="12003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r>
              <a:rPr lang="en-US" b="0" dirty="0" smtClean="0">
                <a:solidFill>
                  <a:srgbClr val="FFFFFF"/>
                </a:solidFill>
                <a:latin typeface="Helvetica Neue" charset="0"/>
              </a:rPr>
              <a:t>Kred is measurable </a:t>
            </a:r>
            <a:r>
              <a:rPr lang="en-US" b="0" dirty="0" smtClean="0">
                <a:solidFill>
                  <a:srgbClr val="FF6600"/>
                </a:solidFill>
                <a:latin typeface="Helvetica Neue" charset="0"/>
              </a:rPr>
              <a:t>Influence</a:t>
            </a:r>
            <a:endParaRPr lang="en-US" b="0" dirty="0">
              <a:solidFill>
                <a:srgbClr val="FF6600"/>
              </a:solidFill>
              <a:latin typeface="Helvetica Neue" charset="0"/>
            </a:endParaRPr>
          </a:p>
          <a:p>
            <a:pPr eaLnBrk="1" hangingPunct="1"/>
            <a:endParaRPr lang="en-US" b="0" dirty="0" smtClean="0">
              <a:solidFill>
                <a:srgbClr val="FFFFFF"/>
              </a:solidFill>
              <a:latin typeface="Helvetica Neue" charset="0"/>
            </a:endParaRPr>
          </a:p>
          <a:p>
            <a:pPr eaLnBrk="1" hangingPunct="1"/>
            <a:endParaRPr lang="en-US" b="0" dirty="0" smtClean="0">
              <a:solidFill>
                <a:srgbClr val="FFFFFF"/>
              </a:solidFill>
              <a:latin typeface="Helvetica Neue" charset="0"/>
            </a:endParaRPr>
          </a:p>
        </p:txBody>
      </p:sp>
      <p:pic>
        <p:nvPicPr>
          <p:cNvPr id="5" name="Picture 4" descr="Kre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60432" y="116632"/>
            <a:ext cx="554622" cy="582714"/>
          </a:xfrm>
          <a:prstGeom prst="rect">
            <a:avLst/>
          </a:prstGeom>
        </p:spPr>
      </p:pic>
      <p:sp>
        <p:nvSpPr>
          <p:cNvPr id="7" name="TextBox 4"/>
          <p:cNvSpPr txBox="1">
            <a:spLocks noChangeArrowheads="1"/>
          </p:cNvSpPr>
          <p:nvPr/>
        </p:nvSpPr>
        <p:spPr bwMode="auto">
          <a:xfrm>
            <a:off x="4342941" y="2161887"/>
            <a:ext cx="4621547" cy="28623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r>
              <a:rPr lang="en-US" sz="1800" b="0" dirty="0" smtClean="0">
                <a:solidFill>
                  <a:srgbClr val="FFFFFF"/>
                </a:solidFill>
                <a:latin typeface="Helvetica Neue" charset="0"/>
              </a:rPr>
              <a:t>Kred offers separate metrics for Influence and Outreach.</a:t>
            </a:r>
          </a:p>
          <a:p>
            <a:pPr eaLnBrk="1" hangingPunct="1"/>
            <a:endParaRPr lang="en-US" sz="1800" b="0" dirty="0" smtClean="0">
              <a:solidFill>
                <a:srgbClr val="FFFFFF"/>
              </a:solidFill>
              <a:latin typeface="Helvetica Neue" charset="0"/>
            </a:endParaRPr>
          </a:p>
          <a:p>
            <a:pPr eaLnBrk="1" hangingPunct="1"/>
            <a:r>
              <a:rPr lang="en-US" sz="1800" b="0" dirty="0" smtClean="0">
                <a:solidFill>
                  <a:srgbClr val="FFFFFF"/>
                </a:solidFill>
                <a:latin typeface="Helvetica Neue" charset="0"/>
              </a:rPr>
              <a:t>Influence measures a user’s relative ability to inspire action from others like retweeting, replies or new follows. </a:t>
            </a:r>
          </a:p>
          <a:p>
            <a:pPr eaLnBrk="1" hangingPunct="1"/>
            <a:endParaRPr lang="en-US" sz="1800" b="0" dirty="0">
              <a:solidFill>
                <a:srgbClr val="FFFFFF"/>
              </a:solidFill>
              <a:latin typeface="Helvetica Neue" charset="0"/>
            </a:endParaRPr>
          </a:p>
          <a:p>
            <a:pPr eaLnBrk="1" hangingPunct="1"/>
            <a:r>
              <a:rPr lang="en-US" sz="1800" b="0" dirty="0" smtClean="0">
                <a:solidFill>
                  <a:srgbClr val="FFFFFF"/>
                </a:solidFill>
                <a:latin typeface="Helvetica Neue" charset="0"/>
              </a:rPr>
              <a:t>Outreach measures generosity and rewards actions like interaction with others and willingness to spread the message.</a:t>
            </a:r>
          </a:p>
        </p:txBody>
      </p:sp>
      <p:pic>
        <p:nvPicPr>
          <p:cNvPr id="8" name="Picture 7" descr="Kred_badge K new colors.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54705" y="21896"/>
            <a:ext cx="749483" cy="699346"/>
          </a:xfrm>
          <a:prstGeom prst="rect">
            <a:avLst/>
          </a:prstGeom>
        </p:spPr>
      </p:pic>
      <p:pic>
        <p:nvPicPr>
          <p:cNvPr id="11" name="Picture 10" descr="Kred.ly-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2717" y="2276872"/>
            <a:ext cx="3365500" cy="2578100"/>
          </a:xfrm>
          <a:prstGeom prst="rect">
            <a:avLst/>
          </a:prstGeom>
          <a:effectLst>
            <a:glow rad="139700">
              <a:schemeClr val="tx1">
                <a:lumMod val="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8179290"/>
      </p:ext>
    </p:extLst>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FAC3637-8497-0049-B099-2CE7A6519CBD}" type="slidenum">
              <a:rPr lang="en-US" smtClean="0"/>
              <a:pPr>
                <a:defRPr/>
              </a:pPr>
              <a:t>24</a:t>
            </a:fld>
            <a:endParaRPr lang="en-US"/>
          </a:p>
        </p:txBody>
      </p:sp>
      <p:sp>
        <p:nvSpPr>
          <p:cNvPr id="3" name="Title 1"/>
          <p:cNvSpPr txBox="1">
            <a:spLocks/>
          </p:cNvSpPr>
          <p:nvPr/>
        </p:nvSpPr>
        <p:spPr bwMode="auto">
          <a:xfrm>
            <a:off x="0" y="352096"/>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a:r>
              <a:rPr lang="tr-TR" sz="3600" b="0" dirty="0" smtClean="0">
                <a:solidFill>
                  <a:srgbClr val="00B0F0"/>
                </a:solidFill>
                <a:latin typeface="Helvetica Neue" charset="0"/>
                <a:ea typeface="ＭＳ Ｐゴシック" charset="0"/>
                <a:cs typeface="ＭＳ Ｐゴシック" charset="0"/>
                <a:sym typeface="Helvetica Neue" charset="0"/>
              </a:rPr>
              <a:t>Kred</a:t>
            </a:r>
            <a:r>
              <a:rPr lang="tr-TR" sz="3600" b="0" dirty="0">
                <a:solidFill>
                  <a:srgbClr val="00B0F0"/>
                </a:solidFill>
                <a:latin typeface="Helvetica Neue" charset="0"/>
                <a:ea typeface="ＭＳ Ｐゴシック" charset="0"/>
                <a:cs typeface="ＭＳ Ｐゴシック" charset="0"/>
                <a:sym typeface="Helvetica Neue" charset="0"/>
              </a:rPr>
              <a:t> </a:t>
            </a:r>
            <a:r>
              <a:rPr lang="tr-TR" sz="3600" b="0" dirty="0" smtClean="0">
                <a:solidFill>
                  <a:srgbClr val="00B0F0"/>
                </a:solidFill>
                <a:latin typeface="Helvetica Neue" charset="0"/>
                <a:ea typeface="ＭＳ Ｐゴシック" charset="0"/>
                <a:cs typeface="ＭＳ Ｐゴシック" charset="0"/>
                <a:sym typeface="Helvetica Neue" charset="0"/>
              </a:rPr>
              <a:t>Influence</a:t>
            </a:r>
            <a:endParaRPr lang="en-US" sz="3600" b="0" dirty="0">
              <a:solidFill>
                <a:srgbClr val="00B0F0"/>
              </a:solidFill>
              <a:latin typeface="Helvetica Neue" charset="0"/>
              <a:ea typeface="ＭＳ Ｐゴシック" charset="0"/>
              <a:cs typeface="ＭＳ Ｐゴシック" charset="0"/>
              <a:sym typeface="Helvetica Neue" charset="0"/>
            </a:endParaRPr>
          </a:p>
        </p:txBody>
      </p:sp>
      <p:sp>
        <p:nvSpPr>
          <p:cNvPr id="4" name="TextBox 4"/>
          <p:cNvSpPr txBox="1">
            <a:spLocks noChangeArrowheads="1"/>
          </p:cNvSpPr>
          <p:nvPr/>
        </p:nvSpPr>
        <p:spPr bwMode="auto">
          <a:xfrm>
            <a:off x="512717" y="1268760"/>
            <a:ext cx="8050258"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r>
              <a:rPr lang="en-US" b="0" dirty="0" smtClean="0">
                <a:solidFill>
                  <a:srgbClr val="FF6600"/>
                </a:solidFill>
                <a:latin typeface="Helvetica Neue" charset="0"/>
              </a:rPr>
              <a:t>Influence</a:t>
            </a:r>
            <a:r>
              <a:rPr lang="en-US" b="0" dirty="0" smtClean="0">
                <a:solidFill>
                  <a:srgbClr val="FFFFFF"/>
                </a:solidFill>
                <a:latin typeface="Helvetica Neue" charset="0"/>
              </a:rPr>
              <a:t> is the measure of what others do for you</a:t>
            </a:r>
          </a:p>
          <a:p>
            <a:pPr eaLnBrk="1" hangingPunct="1"/>
            <a:endParaRPr lang="en-US" b="0" dirty="0" smtClean="0">
              <a:solidFill>
                <a:srgbClr val="FFFFFF"/>
              </a:solidFill>
              <a:latin typeface="Helvetica Neue" charset="0"/>
            </a:endParaRPr>
          </a:p>
        </p:txBody>
      </p:sp>
      <p:pic>
        <p:nvPicPr>
          <p:cNvPr id="5" name="Picture 4" descr="Kre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60432" y="116632"/>
            <a:ext cx="554622" cy="582714"/>
          </a:xfrm>
          <a:prstGeom prst="rect">
            <a:avLst/>
          </a:prstGeom>
        </p:spPr>
      </p:pic>
      <p:sp>
        <p:nvSpPr>
          <p:cNvPr id="7" name="TextBox 4"/>
          <p:cNvSpPr txBox="1">
            <a:spLocks noChangeArrowheads="1"/>
          </p:cNvSpPr>
          <p:nvPr/>
        </p:nvSpPr>
        <p:spPr bwMode="auto">
          <a:xfrm>
            <a:off x="4342941" y="2161887"/>
            <a:ext cx="4621547" cy="34163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r>
              <a:rPr lang="en-US" sz="1800" b="0" dirty="0" smtClean="0">
                <a:solidFill>
                  <a:srgbClr val="FFFFFF"/>
                </a:solidFill>
                <a:latin typeface="Helvetica Neue" charset="0"/>
              </a:rPr>
              <a:t>It is reported to on a normalized 1,000 point scale.</a:t>
            </a:r>
          </a:p>
          <a:p>
            <a:pPr eaLnBrk="1" hangingPunct="1"/>
            <a:endParaRPr lang="en-US" sz="1800" b="0" dirty="0" smtClean="0">
              <a:solidFill>
                <a:srgbClr val="FFFFFF"/>
              </a:solidFill>
              <a:latin typeface="Helvetica Neue" charset="0"/>
            </a:endParaRPr>
          </a:p>
          <a:p>
            <a:pPr eaLnBrk="1" hangingPunct="1"/>
            <a:r>
              <a:rPr lang="en-US" sz="1800" b="0" dirty="0" smtClean="0">
                <a:solidFill>
                  <a:srgbClr val="FFFFFF"/>
                </a:solidFill>
                <a:latin typeface="Helvetica Neue" charset="0"/>
              </a:rPr>
              <a:t>Influence is measured by </a:t>
            </a:r>
          </a:p>
          <a:p>
            <a:pPr lvl="1" eaLnBrk="1" hangingPunct="1"/>
            <a:r>
              <a:rPr lang="en-US" sz="1800" b="0" dirty="0" smtClean="0">
                <a:solidFill>
                  <a:srgbClr val="FFFFFF"/>
                </a:solidFill>
                <a:latin typeface="Helvetica Neue" charset="0"/>
              </a:rPr>
              <a:t>Retweets</a:t>
            </a:r>
          </a:p>
          <a:p>
            <a:pPr lvl="1" eaLnBrk="1" hangingPunct="1"/>
            <a:r>
              <a:rPr lang="en-US" sz="1800" b="0" dirty="0" smtClean="0">
                <a:solidFill>
                  <a:srgbClr val="FFFFFF"/>
                </a:solidFill>
                <a:latin typeface="Helvetica Neue" charset="0"/>
              </a:rPr>
              <a:t>@replies</a:t>
            </a:r>
          </a:p>
          <a:p>
            <a:pPr lvl="1" eaLnBrk="1" hangingPunct="1"/>
            <a:r>
              <a:rPr lang="en-US" sz="1800" b="0" dirty="0" smtClean="0">
                <a:solidFill>
                  <a:srgbClr val="FFFFFF"/>
                </a:solidFill>
                <a:latin typeface="Helvetica Neue" charset="0"/>
              </a:rPr>
              <a:t>New follows</a:t>
            </a:r>
          </a:p>
          <a:p>
            <a:pPr lvl="1" eaLnBrk="1" hangingPunct="1"/>
            <a:r>
              <a:rPr lang="en-US" sz="1800" b="0" dirty="0" smtClean="0">
                <a:solidFill>
                  <a:srgbClr val="FFFFFF"/>
                </a:solidFill>
                <a:latin typeface="Helvetica Neue" charset="0"/>
              </a:rPr>
              <a:t>List following</a:t>
            </a:r>
          </a:p>
          <a:p>
            <a:pPr lvl="1" eaLnBrk="1" hangingPunct="1"/>
            <a:r>
              <a:rPr lang="en-US" sz="1800" b="0" dirty="0" smtClean="0">
                <a:solidFill>
                  <a:srgbClr val="FFFFFF"/>
                </a:solidFill>
                <a:latin typeface="Helvetica Neue" charset="0"/>
              </a:rPr>
              <a:t>Follow/following ratio</a:t>
            </a:r>
          </a:p>
          <a:p>
            <a:pPr eaLnBrk="1" hangingPunct="1"/>
            <a:endParaRPr lang="en-US" sz="1800" b="0" dirty="0">
              <a:solidFill>
                <a:srgbClr val="FFFFFF"/>
              </a:solidFill>
              <a:latin typeface="Helvetica Neue" charset="0"/>
            </a:endParaRPr>
          </a:p>
          <a:p>
            <a:pPr eaLnBrk="1" hangingPunct="1"/>
            <a:r>
              <a:rPr lang="en-US" sz="1800" b="0" dirty="0" smtClean="0">
                <a:solidFill>
                  <a:srgbClr val="FFFFFF"/>
                </a:solidFill>
                <a:latin typeface="Helvetica Neue" charset="0"/>
              </a:rPr>
              <a:t>Influence is outbound – how you inspire others to take action.</a:t>
            </a:r>
          </a:p>
        </p:txBody>
      </p:sp>
      <p:pic>
        <p:nvPicPr>
          <p:cNvPr id="8" name="Picture 7" descr="Kred_badge K new colors.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54705" y="21896"/>
            <a:ext cx="749483" cy="699346"/>
          </a:xfrm>
          <a:prstGeom prst="rect">
            <a:avLst/>
          </a:prstGeom>
        </p:spPr>
      </p:pic>
      <p:pic>
        <p:nvPicPr>
          <p:cNvPr id="11" name="Picture 10" descr="Kred.ly-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2717" y="2276872"/>
            <a:ext cx="3365500" cy="2578100"/>
          </a:xfrm>
          <a:prstGeom prst="rect">
            <a:avLst/>
          </a:prstGeom>
          <a:effectLst>
            <a:glow rad="139700">
              <a:schemeClr val="tx1">
                <a:lumMod val="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0194544"/>
      </p:ext>
    </p:extLst>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FAC3637-8497-0049-B099-2CE7A6519CBD}" type="slidenum">
              <a:rPr lang="en-US" smtClean="0"/>
              <a:pPr>
                <a:defRPr/>
              </a:pPr>
              <a:t>25</a:t>
            </a:fld>
            <a:endParaRPr lang="en-US"/>
          </a:p>
        </p:txBody>
      </p:sp>
      <p:sp>
        <p:nvSpPr>
          <p:cNvPr id="3" name="Title 1"/>
          <p:cNvSpPr txBox="1">
            <a:spLocks/>
          </p:cNvSpPr>
          <p:nvPr/>
        </p:nvSpPr>
        <p:spPr bwMode="auto">
          <a:xfrm>
            <a:off x="0" y="352096"/>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a:r>
              <a:rPr lang="tr-TR" sz="3600" b="0" dirty="0" smtClean="0">
                <a:solidFill>
                  <a:srgbClr val="00B0F0"/>
                </a:solidFill>
                <a:latin typeface="Helvetica Neue" charset="0"/>
                <a:ea typeface="ＭＳ Ｐゴシック" charset="0"/>
                <a:cs typeface="ＭＳ Ｐゴシック" charset="0"/>
                <a:sym typeface="Helvetica Neue" charset="0"/>
              </a:rPr>
              <a:t>Kred</a:t>
            </a:r>
            <a:r>
              <a:rPr lang="tr-TR" sz="3600" b="0" dirty="0">
                <a:solidFill>
                  <a:srgbClr val="00B0F0"/>
                </a:solidFill>
                <a:latin typeface="Helvetica Neue" charset="0"/>
                <a:ea typeface="ＭＳ Ｐゴシック" charset="0"/>
                <a:cs typeface="ＭＳ Ｐゴシック" charset="0"/>
                <a:sym typeface="Helvetica Neue" charset="0"/>
              </a:rPr>
              <a:t> </a:t>
            </a:r>
            <a:r>
              <a:rPr lang="tr-TR" sz="3600" b="0" dirty="0" err="1" smtClean="0">
                <a:solidFill>
                  <a:srgbClr val="00B0F0"/>
                </a:solidFill>
                <a:latin typeface="Helvetica Neue" charset="0"/>
                <a:ea typeface="ＭＳ Ｐゴシック" charset="0"/>
                <a:cs typeface="ＭＳ Ｐゴシック" charset="0"/>
                <a:sym typeface="Helvetica Neue" charset="0"/>
              </a:rPr>
              <a:t>Outreach</a:t>
            </a:r>
            <a:endParaRPr lang="en-US" sz="3600" b="0" dirty="0">
              <a:solidFill>
                <a:srgbClr val="00B0F0"/>
              </a:solidFill>
              <a:latin typeface="Helvetica Neue" charset="0"/>
              <a:ea typeface="ＭＳ Ｐゴシック" charset="0"/>
              <a:cs typeface="ＭＳ Ｐゴシック" charset="0"/>
              <a:sym typeface="Helvetica Neue" charset="0"/>
            </a:endParaRPr>
          </a:p>
        </p:txBody>
      </p:sp>
      <p:sp>
        <p:nvSpPr>
          <p:cNvPr id="4" name="TextBox 4"/>
          <p:cNvSpPr txBox="1">
            <a:spLocks noChangeArrowheads="1"/>
          </p:cNvSpPr>
          <p:nvPr/>
        </p:nvSpPr>
        <p:spPr bwMode="auto">
          <a:xfrm>
            <a:off x="512717" y="1268760"/>
            <a:ext cx="8050258"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r>
              <a:rPr lang="en-US" b="0" dirty="0" smtClean="0">
                <a:solidFill>
                  <a:srgbClr val="FF6600"/>
                </a:solidFill>
                <a:latin typeface="Helvetica Neue" charset="0"/>
              </a:rPr>
              <a:t>Outreach</a:t>
            </a:r>
            <a:r>
              <a:rPr lang="en-US" b="0" dirty="0" smtClean="0">
                <a:solidFill>
                  <a:srgbClr val="FFFFFF"/>
                </a:solidFill>
                <a:latin typeface="Helvetica Neue" charset="0"/>
              </a:rPr>
              <a:t> is the measure of generosity</a:t>
            </a:r>
          </a:p>
          <a:p>
            <a:pPr eaLnBrk="1" hangingPunct="1"/>
            <a:endParaRPr lang="en-US" b="0" dirty="0" smtClean="0">
              <a:solidFill>
                <a:srgbClr val="FFFFFF"/>
              </a:solidFill>
              <a:latin typeface="Helvetica Neue" charset="0"/>
            </a:endParaRPr>
          </a:p>
        </p:txBody>
      </p:sp>
      <p:pic>
        <p:nvPicPr>
          <p:cNvPr id="5" name="Picture 4" descr="Kre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60432" y="116632"/>
            <a:ext cx="554622" cy="582714"/>
          </a:xfrm>
          <a:prstGeom prst="rect">
            <a:avLst/>
          </a:prstGeom>
        </p:spPr>
      </p:pic>
      <p:sp>
        <p:nvSpPr>
          <p:cNvPr id="7" name="TextBox 4"/>
          <p:cNvSpPr txBox="1">
            <a:spLocks noChangeArrowheads="1"/>
          </p:cNvSpPr>
          <p:nvPr/>
        </p:nvSpPr>
        <p:spPr bwMode="auto">
          <a:xfrm>
            <a:off x="4342941" y="2161887"/>
            <a:ext cx="4621547" cy="34163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eaLnBrk="1" hangingPunct="1"/>
            <a:r>
              <a:rPr lang="en-US" sz="1800" b="0" dirty="0" smtClean="0">
                <a:solidFill>
                  <a:srgbClr val="FFFFFF"/>
                </a:solidFill>
                <a:latin typeface="Helvetica Neue" charset="0"/>
              </a:rPr>
              <a:t>Outreach points are based in levels and will increase infinitely as users interact and spread messages from others.</a:t>
            </a:r>
          </a:p>
          <a:p>
            <a:pPr eaLnBrk="1" hangingPunct="1"/>
            <a:endParaRPr lang="en-US" sz="1800" b="0" dirty="0" smtClean="0">
              <a:solidFill>
                <a:srgbClr val="FFFFFF"/>
              </a:solidFill>
              <a:latin typeface="Helvetica Neue" charset="0"/>
            </a:endParaRPr>
          </a:p>
          <a:p>
            <a:pPr eaLnBrk="1" hangingPunct="1"/>
            <a:r>
              <a:rPr lang="en-US" sz="1800" b="0" dirty="0" smtClean="0">
                <a:solidFill>
                  <a:srgbClr val="FFFFFF"/>
                </a:solidFill>
                <a:latin typeface="Helvetica Neue" charset="0"/>
              </a:rPr>
              <a:t>Outreach is measured by </a:t>
            </a:r>
          </a:p>
          <a:p>
            <a:pPr lvl="1" eaLnBrk="1" hangingPunct="1"/>
            <a:r>
              <a:rPr lang="en-US" sz="1800" b="0" dirty="0" smtClean="0">
                <a:solidFill>
                  <a:srgbClr val="FFFFFF"/>
                </a:solidFill>
                <a:latin typeface="Helvetica Neue" charset="0"/>
              </a:rPr>
              <a:t>Retweets</a:t>
            </a:r>
          </a:p>
          <a:p>
            <a:pPr lvl="1" eaLnBrk="1" hangingPunct="1"/>
            <a:r>
              <a:rPr lang="en-US" sz="1800" b="0" dirty="0" smtClean="0">
                <a:solidFill>
                  <a:srgbClr val="FFFFFF"/>
                </a:solidFill>
                <a:latin typeface="Helvetica Neue" charset="0"/>
              </a:rPr>
              <a:t>@replies</a:t>
            </a:r>
          </a:p>
          <a:p>
            <a:pPr lvl="1" eaLnBrk="1" hangingPunct="1"/>
            <a:r>
              <a:rPr lang="en-US" sz="1800" b="0" dirty="0" smtClean="0">
                <a:solidFill>
                  <a:srgbClr val="FFFFFF"/>
                </a:solidFill>
                <a:latin typeface="Helvetica Neue" charset="0"/>
              </a:rPr>
              <a:t>New follows</a:t>
            </a:r>
          </a:p>
          <a:p>
            <a:pPr lvl="1" eaLnBrk="1" hangingPunct="1"/>
            <a:r>
              <a:rPr lang="en-US" sz="1800" b="0" dirty="0" smtClean="0">
                <a:solidFill>
                  <a:srgbClr val="FFFFFF"/>
                </a:solidFill>
                <a:latin typeface="Helvetica Neue" charset="0"/>
              </a:rPr>
              <a:t>List following</a:t>
            </a:r>
          </a:p>
          <a:p>
            <a:pPr eaLnBrk="1" hangingPunct="1"/>
            <a:endParaRPr lang="en-US" sz="1800" b="0" dirty="0">
              <a:solidFill>
                <a:srgbClr val="FFFFFF"/>
              </a:solidFill>
              <a:latin typeface="Helvetica Neue" charset="0"/>
            </a:endParaRPr>
          </a:p>
          <a:p>
            <a:pPr eaLnBrk="1" hangingPunct="1"/>
            <a:r>
              <a:rPr lang="en-US" sz="1800" b="0" dirty="0" smtClean="0">
                <a:solidFill>
                  <a:srgbClr val="FFFFFF"/>
                </a:solidFill>
                <a:latin typeface="Helvetica Neue" charset="0"/>
              </a:rPr>
              <a:t>Outreach represents how others inspire you to interact and engage.</a:t>
            </a:r>
          </a:p>
        </p:txBody>
      </p:sp>
      <p:pic>
        <p:nvPicPr>
          <p:cNvPr id="8" name="Picture 7" descr="Kred_badge K new colors.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54705" y="21896"/>
            <a:ext cx="749483" cy="699346"/>
          </a:xfrm>
          <a:prstGeom prst="rect">
            <a:avLst/>
          </a:prstGeom>
        </p:spPr>
      </p:pic>
      <p:pic>
        <p:nvPicPr>
          <p:cNvPr id="10" name="Picture 9" descr="Kred.ly-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2717" y="2276872"/>
            <a:ext cx="3365500" cy="2578100"/>
          </a:xfrm>
          <a:prstGeom prst="rect">
            <a:avLst/>
          </a:prstGeom>
          <a:effectLst>
            <a:glow rad="139700">
              <a:schemeClr val="tx1">
                <a:lumMod val="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1266596"/>
      </p:ext>
    </p:extLst>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FAC3637-8497-0049-B099-2CE7A6519CBD}" type="slidenum">
              <a:rPr lang="en-US" smtClean="0"/>
              <a:pPr>
                <a:defRPr/>
              </a:pPr>
              <a:t>26</a:t>
            </a:fld>
            <a:endParaRPr lang="en-US"/>
          </a:p>
        </p:txBody>
      </p:sp>
      <p:sp>
        <p:nvSpPr>
          <p:cNvPr id="3" name="Title 1"/>
          <p:cNvSpPr txBox="1">
            <a:spLocks/>
          </p:cNvSpPr>
          <p:nvPr/>
        </p:nvSpPr>
        <p:spPr bwMode="auto">
          <a:xfrm>
            <a:off x="0" y="352096"/>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pPr algn="ctr"/>
            <a:r>
              <a:rPr lang="tr-TR" sz="3600" b="0" dirty="0" err="1" smtClean="0">
                <a:solidFill>
                  <a:srgbClr val="00B0F0"/>
                </a:solidFill>
                <a:latin typeface="Helvetica Neue" charset="0"/>
                <a:ea typeface="ＭＳ Ｐゴシック" charset="0"/>
                <a:cs typeface="ＭＳ Ｐゴシック" charset="0"/>
                <a:sym typeface="Helvetica Neue" charset="0"/>
              </a:rPr>
              <a:t>Kredentials</a:t>
            </a:r>
            <a:r>
              <a:rPr lang="tr-TR" sz="3600" b="0" dirty="0" smtClean="0">
                <a:solidFill>
                  <a:srgbClr val="00B0F0"/>
                </a:solidFill>
                <a:latin typeface="Helvetica Neue" charset="0"/>
                <a:ea typeface="ＭＳ Ｐゴシック" charset="0"/>
                <a:cs typeface="ＭＳ Ｐゴシック" charset="0"/>
                <a:sym typeface="Helvetica Neue" charset="0"/>
              </a:rPr>
              <a:t> for every @name</a:t>
            </a:r>
            <a:endParaRPr lang="en-US" sz="3600" b="0" dirty="0">
              <a:solidFill>
                <a:srgbClr val="00B0F0"/>
              </a:solidFill>
              <a:latin typeface="Helvetica Neue" charset="0"/>
              <a:ea typeface="ＭＳ Ｐゴシック" charset="0"/>
              <a:cs typeface="ＭＳ Ｐゴシック" charset="0"/>
              <a:sym typeface="Helvetica Neue" charset="0"/>
            </a:endParaRPr>
          </a:p>
        </p:txBody>
      </p:sp>
      <p:pic>
        <p:nvPicPr>
          <p:cNvPr id="4" name="Picture 3" descr="Kre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60432" y="116632"/>
            <a:ext cx="554622" cy="582714"/>
          </a:xfrm>
          <a:prstGeom prst="rect">
            <a:avLst/>
          </a:prstGeom>
        </p:spPr>
      </p:pic>
      <p:pic>
        <p:nvPicPr>
          <p:cNvPr id="6" name="Picture 5" descr="Kred_badge K new colors.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54705" y="21896"/>
            <a:ext cx="749483" cy="699346"/>
          </a:xfrm>
          <a:prstGeom prst="rect">
            <a:avLst/>
          </a:prstGeom>
        </p:spPr>
      </p:pic>
      <p:pic>
        <p:nvPicPr>
          <p:cNvPr id="7" name="Picture 6" descr="V30-KRED_POPUP.psd.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67744" y="1460940"/>
            <a:ext cx="4633085" cy="4624343"/>
          </a:xfrm>
          <a:prstGeom prst="rect">
            <a:avLst/>
          </a:prstGeom>
          <a:effectLst>
            <a:glow rad="139700">
              <a:schemeClr val="tx1">
                <a:lumMod val="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2800378"/>
      </p:ext>
    </p:extLst>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FAC3637-8497-0049-B099-2CE7A6519CBD}" type="slidenum">
              <a:rPr lang="en-US" smtClean="0"/>
              <a:pPr>
                <a:defRPr/>
              </a:pPr>
              <a:t>27</a:t>
            </a:fld>
            <a:endParaRPr lang="en-US"/>
          </a:p>
        </p:txBody>
      </p:sp>
      <p:sp>
        <p:nvSpPr>
          <p:cNvPr id="3" name="Text Box 4"/>
          <p:cNvSpPr txBox="1">
            <a:spLocks noChangeArrowheads="1"/>
          </p:cNvSpPr>
          <p:nvPr/>
        </p:nvSpPr>
        <p:spPr bwMode="auto">
          <a:xfrm>
            <a:off x="3657600" y="5135563"/>
            <a:ext cx="5029200" cy="1200329"/>
          </a:xfrm>
          <a:prstGeom prst="rect">
            <a:avLst/>
          </a:prstGeom>
          <a:noFill/>
          <a:ln w="9525">
            <a:noFill/>
            <a:miter lim="800000"/>
            <a:headEnd/>
            <a:tailEnd/>
          </a:ln>
        </p:spPr>
        <p:txBody>
          <a:bodyPr>
            <a:prstTxWarp prst="textNoShape">
              <a:avLst/>
            </a:prstTxWarp>
            <a:spAutoFit/>
          </a:bodyPr>
          <a:lstStyle/>
          <a:p>
            <a:pPr algn="r">
              <a:spcBef>
                <a:spcPct val="50000"/>
              </a:spcBef>
              <a:spcAft>
                <a:spcPts val="4800"/>
              </a:spcAft>
            </a:pPr>
            <a:r>
              <a:rPr lang="en-US" b="0" dirty="0">
                <a:latin typeface="Helvetica Neue"/>
                <a:cs typeface="Helvetica Neue"/>
              </a:rPr>
              <a:t/>
            </a:r>
            <a:br>
              <a:rPr lang="en-US" b="0" dirty="0">
                <a:latin typeface="Helvetica Neue"/>
                <a:cs typeface="Helvetica Neue"/>
              </a:rPr>
            </a:br>
            <a:r>
              <a:rPr lang="en-US" b="0" dirty="0">
                <a:latin typeface="Helvetica Neue"/>
                <a:cs typeface="Helvetica Neue"/>
              </a:rPr>
              <a:t>@</a:t>
            </a:r>
            <a:r>
              <a:rPr lang="en-US" b="0" dirty="0" err="1">
                <a:latin typeface="Helvetica Neue"/>
                <a:cs typeface="Helvetica Neue"/>
              </a:rPr>
              <a:t>WingDude</a:t>
            </a:r>
            <a:r>
              <a:rPr lang="en-US" b="0" dirty="0">
                <a:latin typeface="Helvetica Neue"/>
                <a:cs typeface="Helvetica Neue"/>
              </a:rPr>
              <a:t/>
            </a:r>
            <a:br>
              <a:rPr lang="en-US" b="0" dirty="0">
                <a:latin typeface="Helvetica Neue"/>
                <a:cs typeface="Helvetica Neue"/>
              </a:rPr>
            </a:br>
            <a:r>
              <a:rPr lang="en-US" b="0" dirty="0">
                <a:latin typeface="Helvetica Neue"/>
                <a:cs typeface="Helvetica Neue"/>
                <a:hlinkClick r:id="rId2"/>
              </a:rPr>
              <a:t>JodeeRich@PeopleBrowsr.com</a:t>
            </a:r>
            <a:r>
              <a:rPr lang="en-US" b="0" dirty="0">
                <a:latin typeface="Helvetica Neue"/>
                <a:cs typeface="Helvetica Neue"/>
              </a:rPr>
              <a:t/>
            </a:r>
            <a:br>
              <a:rPr lang="en-US" b="0" dirty="0">
                <a:latin typeface="Helvetica Neue"/>
                <a:cs typeface="Helvetica Neue"/>
              </a:rPr>
            </a:br>
            <a:endParaRPr lang="en-US" b="0" dirty="0">
              <a:latin typeface="Helvetica Neue"/>
              <a:cs typeface="Helvetica Neue"/>
            </a:endParaRPr>
          </a:p>
        </p:txBody>
      </p:sp>
      <p:sp>
        <p:nvSpPr>
          <p:cNvPr id="4" name="Rectangle 7"/>
          <p:cNvSpPr>
            <a:spLocks noChangeArrowheads="1"/>
          </p:cNvSpPr>
          <p:nvPr/>
        </p:nvSpPr>
        <p:spPr bwMode="auto">
          <a:xfrm>
            <a:off x="685800" y="457200"/>
            <a:ext cx="7620000" cy="763286"/>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lang="en-US" sz="2400" b="0" dirty="0">
                <a:solidFill>
                  <a:srgbClr val="61BBFF"/>
                </a:solidFill>
                <a:latin typeface="Helvetica Neue"/>
                <a:cs typeface="Helvetica Neue"/>
              </a:rPr>
              <a:t>Swinging through the trees…Language evolved</a:t>
            </a:r>
            <a:br>
              <a:rPr lang="en-US" sz="2400" b="0" dirty="0">
                <a:solidFill>
                  <a:srgbClr val="61BBFF"/>
                </a:solidFill>
                <a:latin typeface="Helvetica Neue"/>
                <a:cs typeface="Helvetica Neue"/>
              </a:rPr>
            </a:br>
            <a:endParaRPr lang="en-US" sz="2400" b="0" dirty="0">
              <a:latin typeface="Helvetica Neue"/>
              <a:cs typeface="Helvetica Neue"/>
            </a:endParaRPr>
          </a:p>
        </p:txBody>
      </p:sp>
      <p:pic>
        <p:nvPicPr>
          <p:cNvPr id="5" name="Picture 11" descr="merged graphic slide20.png"/>
          <p:cNvPicPr>
            <a:picLocks noChangeAspect="1"/>
          </p:cNvPicPr>
          <p:nvPr/>
        </p:nvPicPr>
        <p:blipFill>
          <a:blip r:embed="rId3"/>
          <a:srcRect/>
          <a:stretch>
            <a:fillRect/>
          </a:stretch>
        </p:blipFill>
        <p:spPr bwMode="auto">
          <a:xfrm>
            <a:off x="0" y="1358900"/>
            <a:ext cx="9144000" cy="4140200"/>
          </a:xfrm>
          <a:prstGeom prst="rect">
            <a:avLst/>
          </a:prstGeom>
          <a:noFill/>
          <a:ln w="9525">
            <a:noFill/>
            <a:miter lim="800000"/>
            <a:headEnd/>
            <a:tailEnd/>
          </a:ln>
        </p:spPr>
      </p:pic>
      <p:sp>
        <p:nvSpPr>
          <p:cNvPr id="6" name="Text Box 4"/>
          <p:cNvSpPr txBox="1">
            <a:spLocks noChangeArrowheads="1"/>
          </p:cNvSpPr>
          <p:nvPr/>
        </p:nvSpPr>
        <p:spPr bwMode="auto">
          <a:xfrm>
            <a:off x="5105400" y="1143000"/>
            <a:ext cx="3276600" cy="1631950"/>
          </a:xfrm>
          <a:prstGeom prst="rect">
            <a:avLst/>
          </a:prstGeom>
          <a:noFill/>
          <a:ln w="9525">
            <a:noFill/>
            <a:miter lim="800000"/>
            <a:headEnd/>
            <a:tailEnd/>
          </a:ln>
        </p:spPr>
        <p:txBody>
          <a:bodyPr>
            <a:prstTxWarp prst="textNoShape">
              <a:avLst/>
            </a:prstTxWarp>
            <a:spAutoFit/>
          </a:bodyPr>
          <a:lstStyle/>
          <a:p>
            <a:pPr>
              <a:spcBef>
                <a:spcPct val="50000"/>
              </a:spcBef>
              <a:spcAft>
                <a:spcPts val="1200"/>
              </a:spcAft>
            </a:pPr>
            <a:r>
              <a:rPr lang="en-US" sz="2000" b="0" dirty="0">
                <a:latin typeface="Helvetica Neue"/>
                <a:cs typeface="Helvetica Neue"/>
              </a:rPr>
              <a:t>Little Brother will carry the next level of Human Evolution – </a:t>
            </a:r>
            <a:r>
              <a:rPr lang="en-US" sz="2000" b="0" dirty="0">
                <a:solidFill>
                  <a:srgbClr val="FF6600"/>
                </a:solidFill>
                <a:latin typeface="Helvetica Neue"/>
                <a:cs typeface="Helvetica Neue"/>
              </a:rPr>
              <a:t>Influencers</a:t>
            </a:r>
            <a:r>
              <a:rPr lang="en-US" sz="2000" b="0" dirty="0">
                <a:latin typeface="Helvetica Neue"/>
                <a:cs typeface="Helvetica Neue"/>
              </a:rPr>
              <a:t> and </a:t>
            </a:r>
            <a:r>
              <a:rPr lang="en-US" sz="2000" b="0" dirty="0">
                <a:solidFill>
                  <a:srgbClr val="FF6600"/>
                </a:solidFill>
                <a:latin typeface="Helvetica Neue"/>
                <a:cs typeface="Helvetica Neue"/>
              </a:rPr>
              <a:t>Authorities</a:t>
            </a:r>
            <a:r>
              <a:rPr lang="en-US" sz="2000" b="0" dirty="0">
                <a:latin typeface="Helvetica Neue"/>
                <a:cs typeface="Helvetica Neue"/>
              </a:rPr>
              <a:t> independent of Institutions</a:t>
            </a:r>
          </a:p>
        </p:txBody>
      </p:sp>
      <p:pic>
        <p:nvPicPr>
          <p:cNvPr id="8" name="Picture 7" descr="tv_analytics.png"/>
          <p:cNvPicPr>
            <a:picLocks noChangeAspect="1"/>
          </p:cNvPicPr>
          <p:nvPr/>
        </p:nvPicPr>
        <p:blipFill>
          <a:blip r:embed="rId4"/>
          <a:stretch>
            <a:fillRect/>
          </a:stretch>
        </p:blipFill>
        <p:spPr>
          <a:xfrm>
            <a:off x="8229600" y="152400"/>
            <a:ext cx="761999" cy="759661"/>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971600" y="476672"/>
            <a:ext cx="7704856" cy="3416320"/>
          </a:xfrm>
          <a:prstGeom prst="rect">
            <a:avLst/>
          </a:prstGeom>
        </p:spPr>
        <p:txBody>
          <a:bodyPr wrap="square">
            <a:spAutoFit/>
          </a:bodyPr>
          <a:lstStyle/>
          <a:p>
            <a:endParaRPr lang="en-US" sz="3600" b="0" dirty="0">
              <a:solidFill>
                <a:srgbClr val="FF0000"/>
              </a:solidFill>
              <a:latin typeface="Helvetica Neue" charset="0"/>
              <a:hlinkClick r:id="rId2"/>
            </a:endParaRPr>
          </a:p>
          <a:p>
            <a:r>
              <a:rPr lang="en-US" sz="3600" b="0" dirty="0" smtClean="0">
                <a:solidFill>
                  <a:srgbClr val="FF0000"/>
                </a:solidFill>
                <a:latin typeface="Helvetica Neue" charset="0"/>
                <a:hlinkClick r:id="rId2"/>
              </a:rPr>
              <a:t>@</a:t>
            </a:r>
            <a:r>
              <a:rPr lang="en-US" sz="3600" b="0" dirty="0">
                <a:solidFill>
                  <a:srgbClr val="FF0000"/>
                </a:solidFill>
                <a:latin typeface="Helvetica Neue" charset="0"/>
                <a:hlinkClick r:id="rId2"/>
              </a:rPr>
              <a:t>WingDude</a:t>
            </a:r>
            <a:endParaRPr lang="en-US" sz="3600" b="0" dirty="0">
              <a:solidFill>
                <a:srgbClr val="FF0000"/>
              </a:solidFill>
              <a:latin typeface="Helvetica Neue" charset="0"/>
            </a:endParaRPr>
          </a:p>
          <a:p>
            <a:endParaRPr lang="en-US" sz="3600" b="0" dirty="0">
              <a:solidFill>
                <a:srgbClr val="FF0000"/>
              </a:solidFill>
              <a:latin typeface="Helvetica Neue" charset="0"/>
            </a:endParaRPr>
          </a:p>
          <a:p>
            <a:r>
              <a:rPr lang="en-US" sz="3600" b="0" u="sng" dirty="0" smtClean="0">
                <a:solidFill>
                  <a:srgbClr val="FF0000"/>
                </a:solidFill>
                <a:latin typeface="Helvetica Neue" charset="0"/>
                <a:hlinkClick r:id="rId3"/>
              </a:rPr>
              <a:t>jodeerich</a:t>
            </a:r>
            <a:r>
              <a:rPr lang="en-US" sz="3600" b="0" u="sng" dirty="0">
                <a:solidFill>
                  <a:srgbClr val="FF0000"/>
                </a:solidFill>
                <a:latin typeface="Helvetica Neue" charset="0"/>
                <a:hlinkClick r:id="rId3"/>
              </a:rPr>
              <a:t>@</a:t>
            </a:r>
            <a:r>
              <a:rPr lang="en-US" sz="3600" b="0" u="sng" dirty="0" smtClean="0">
                <a:solidFill>
                  <a:srgbClr val="FF0000"/>
                </a:solidFill>
                <a:latin typeface="Helvetica Neue" charset="0"/>
                <a:hlinkClick r:id="rId3"/>
              </a:rPr>
              <a:t>peoplebrowsr.com</a:t>
            </a:r>
            <a:endParaRPr lang="en-US" sz="3600" b="0" u="sng" dirty="0" smtClean="0">
              <a:solidFill>
                <a:srgbClr val="FF0000"/>
              </a:solidFill>
              <a:latin typeface="Helvetica Neue" charset="0"/>
            </a:endParaRPr>
          </a:p>
          <a:p>
            <a:endParaRPr lang="en-US" sz="3600" b="0" u="sng" dirty="0">
              <a:solidFill>
                <a:srgbClr val="FF0000"/>
              </a:solidFill>
              <a:latin typeface="Helvetica Neue" charset="0"/>
            </a:endParaRPr>
          </a:p>
          <a:p>
            <a:r>
              <a:rPr lang="en-US" sz="3600" b="0" dirty="0" smtClean="0">
                <a:solidFill>
                  <a:srgbClr val="FF0000"/>
                </a:solidFill>
                <a:latin typeface="Helvetica Neue" charset="0"/>
                <a:hlinkClick r:id="rId4"/>
              </a:rPr>
              <a:t>http</a:t>
            </a:r>
            <a:r>
              <a:rPr lang="en-US" sz="3600" b="0" dirty="0">
                <a:solidFill>
                  <a:srgbClr val="FF0000"/>
                </a:solidFill>
                <a:latin typeface="Helvetica Neue" charset="0"/>
                <a:hlinkClick r:id="rId4"/>
              </a:rPr>
              <a:t>://slidesha.re/PBStrata</a:t>
            </a:r>
            <a:endParaRPr lang="en-US" sz="3600" b="0" dirty="0">
              <a:solidFill>
                <a:srgbClr val="FF0000"/>
              </a:solidFill>
              <a:latin typeface="Helvetica Neue" charset="0"/>
            </a:endParaRPr>
          </a:p>
        </p:txBody>
      </p:sp>
      <p:pic>
        <p:nvPicPr>
          <p:cNvPr id="6" name="Picture 5" descr="tv_analytics.png"/>
          <p:cNvPicPr>
            <a:picLocks noChangeAspect="1"/>
          </p:cNvPicPr>
          <p:nvPr/>
        </p:nvPicPr>
        <p:blipFill>
          <a:blip r:embed="rId5"/>
          <a:stretch>
            <a:fillRect/>
          </a:stretch>
        </p:blipFill>
        <p:spPr>
          <a:xfrm>
            <a:off x="6328757" y="3501008"/>
            <a:ext cx="2347699" cy="23404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859939"/>
      </p:ext>
    </p:extLst>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3</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Objectives</a:t>
            </a:r>
            <a:endParaRPr lang="en-US" dirty="0"/>
          </a:p>
        </p:txBody>
      </p:sp>
      <p:sp>
        <p:nvSpPr>
          <p:cNvPr id="50" name="Rectangle 10"/>
          <p:cNvSpPr>
            <a:spLocks noChangeArrowheads="1"/>
          </p:cNvSpPr>
          <p:nvPr/>
        </p:nvSpPr>
        <p:spPr bwMode="auto">
          <a:xfrm>
            <a:off x="470100" y="1325920"/>
            <a:ext cx="8109519" cy="2492990"/>
          </a:xfrm>
          <a:prstGeom prst="rect">
            <a:avLst/>
          </a:prstGeom>
          <a:noFill/>
          <a:ln w="9525">
            <a:noFill/>
            <a:miter lim="800000"/>
            <a:headEnd/>
            <a:tailEnd/>
          </a:ln>
        </p:spPr>
        <p:txBody>
          <a:bodyPr wrap="square">
            <a:prstTxWarp prst="textNoShape">
              <a:avLst/>
            </a:prstTxWarp>
            <a:spAutoFit/>
          </a:bodyPr>
          <a:lstStyle/>
          <a:p>
            <a:pPr marL="457200">
              <a:spcAft>
                <a:spcPts val="3600"/>
              </a:spcAft>
            </a:pPr>
            <a:r>
              <a:rPr lang="en-US" sz="2400" b="0" dirty="0" smtClean="0">
                <a:latin typeface="Helvetica Neue"/>
                <a:ea typeface="ＭＳ Ｐゴシック" charset="-128"/>
                <a:cs typeface="Helvetica Neue"/>
              </a:rPr>
              <a:t>Replace Nielsen rating system with Social Media Data</a:t>
            </a:r>
          </a:p>
          <a:p>
            <a:pPr marL="457200">
              <a:spcAft>
                <a:spcPts val="3600"/>
              </a:spcAft>
            </a:pPr>
            <a:r>
              <a:rPr lang="en-US" sz="2400" b="0" dirty="0" smtClean="0">
                <a:latin typeface="Helvetica Neue"/>
                <a:ea typeface="ＭＳ Ｐゴシック" charset="-128"/>
                <a:cs typeface="Helvetica Neue"/>
              </a:rPr>
              <a:t>Identify TV Show preferences of the Social Audience</a:t>
            </a:r>
          </a:p>
          <a:p>
            <a:pPr marL="457200">
              <a:spcAft>
                <a:spcPts val="3600"/>
              </a:spcAft>
            </a:pPr>
            <a:r>
              <a:rPr lang="en-US" sz="2400" b="0" dirty="0" smtClean="0">
                <a:latin typeface="Helvetica Neue"/>
                <a:ea typeface="ＭＳ Ｐゴシック" charset="-128"/>
                <a:cs typeface="Helvetica Neue"/>
              </a:rPr>
              <a:t>Implement traditional ratings with Social Data to achieve more accurate results</a:t>
            </a:r>
            <a:endParaRPr lang="en-US" sz="2400" b="0" dirty="0">
              <a:latin typeface="Helvetica Neue"/>
              <a:ea typeface="ＭＳ Ｐゴシック" charset="-128"/>
              <a:cs typeface="Helvetica Neue"/>
            </a:endParaRPr>
          </a:p>
        </p:txBody>
      </p:sp>
      <p:pic>
        <p:nvPicPr>
          <p:cNvPr id="5" name="Picture 4" descr="tv_analytics.png"/>
          <p:cNvPicPr>
            <a:picLocks noChangeAspect="1"/>
          </p:cNvPicPr>
          <p:nvPr/>
        </p:nvPicPr>
        <p:blipFill>
          <a:blip r:embed="rId3"/>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4</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Test Case</a:t>
            </a:r>
            <a:endParaRPr lang="en-US" dirty="0"/>
          </a:p>
        </p:txBody>
      </p:sp>
      <p:sp>
        <p:nvSpPr>
          <p:cNvPr id="50" name="Rectangle 10"/>
          <p:cNvSpPr>
            <a:spLocks noChangeArrowheads="1"/>
          </p:cNvSpPr>
          <p:nvPr/>
        </p:nvSpPr>
        <p:spPr bwMode="auto">
          <a:xfrm>
            <a:off x="1043608" y="1556792"/>
            <a:ext cx="7162799" cy="2031325"/>
          </a:xfrm>
          <a:prstGeom prst="rect">
            <a:avLst/>
          </a:prstGeom>
          <a:noFill/>
          <a:ln w="9525">
            <a:noFill/>
            <a:miter lim="800000"/>
            <a:headEnd/>
            <a:tailEnd/>
          </a:ln>
        </p:spPr>
        <p:txBody>
          <a:bodyPr wrap="square">
            <a:prstTxWarp prst="textNoShape">
              <a:avLst/>
            </a:prstTxWarp>
            <a:spAutoFit/>
          </a:bodyPr>
          <a:lstStyle/>
          <a:p>
            <a:pPr indent="-457200">
              <a:spcAft>
                <a:spcPts val="3600"/>
              </a:spcAft>
            </a:pPr>
            <a:r>
              <a:rPr lang="en-US" sz="2400" b="0" dirty="0" smtClean="0">
                <a:latin typeface="Helvetica Neue"/>
                <a:ea typeface="ＭＳ Ｐゴシック" charset="-128"/>
                <a:cs typeface="Helvetica Neue"/>
              </a:rPr>
              <a:t>Filter Social mentions of 900 major TV Shows in the United States</a:t>
            </a:r>
          </a:p>
          <a:p>
            <a:pPr indent="-457200">
              <a:spcAft>
                <a:spcPts val="3600"/>
              </a:spcAft>
            </a:pPr>
            <a:r>
              <a:rPr lang="en-US" sz="2400" b="0" dirty="0" smtClean="0">
                <a:latin typeface="Helvetica Neue"/>
                <a:ea typeface="ＭＳ Ｐゴシック" charset="-128"/>
                <a:cs typeface="Helvetica Neue"/>
              </a:rPr>
              <a:t>Communities Composed of Social Media Users related by their Affinities</a:t>
            </a:r>
          </a:p>
        </p:txBody>
      </p:sp>
      <p:pic>
        <p:nvPicPr>
          <p:cNvPr id="6" name="Picture 5" descr="tv_analytics.png"/>
          <p:cNvPicPr>
            <a:picLocks noChangeAspect="1"/>
          </p:cNvPicPr>
          <p:nvPr/>
        </p:nvPicPr>
        <p:blipFill>
          <a:blip r:embed="rId3"/>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5</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Challenge</a:t>
            </a:r>
            <a:endParaRPr lang="en-US" dirty="0"/>
          </a:p>
        </p:txBody>
      </p:sp>
      <p:sp>
        <p:nvSpPr>
          <p:cNvPr id="50" name="Rectangle 10"/>
          <p:cNvSpPr>
            <a:spLocks noChangeArrowheads="1"/>
          </p:cNvSpPr>
          <p:nvPr/>
        </p:nvSpPr>
        <p:spPr bwMode="auto">
          <a:xfrm>
            <a:off x="762000" y="1752600"/>
            <a:ext cx="7533455" cy="2031325"/>
          </a:xfrm>
          <a:prstGeom prst="rect">
            <a:avLst/>
          </a:prstGeom>
          <a:noFill/>
          <a:ln w="9525">
            <a:noFill/>
            <a:miter lim="800000"/>
            <a:headEnd/>
            <a:tailEnd/>
          </a:ln>
        </p:spPr>
        <p:txBody>
          <a:bodyPr wrap="square">
            <a:prstTxWarp prst="textNoShape">
              <a:avLst/>
            </a:prstTxWarp>
            <a:spAutoFit/>
          </a:bodyPr>
          <a:lstStyle/>
          <a:p>
            <a:pPr indent="-457200">
              <a:spcAft>
                <a:spcPts val="3600"/>
              </a:spcAft>
            </a:pPr>
            <a:r>
              <a:rPr lang="en-US" sz="2400" b="0" dirty="0" smtClean="0">
                <a:latin typeface="Helvetica Neue"/>
                <a:ea typeface="ＭＳ Ｐゴシック" charset="-128"/>
                <a:cs typeface="Helvetica Neue"/>
              </a:rPr>
              <a:t>Refine millions of searches to identify content relevant</a:t>
            </a:r>
            <a:br>
              <a:rPr lang="en-US" sz="2400" b="0" dirty="0" smtClean="0">
                <a:latin typeface="Helvetica Neue"/>
                <a:ea typeface="ＭＳ Ｐゴシック" charset="-128"/>
                <a:cs typeface="Helvetica Neue"/>
              </a:rPr>
            </a:br>
            <a:r>
              <a:rPr lang="en-US" sz="2400" b="0" dirty="0" smtClean="0">
                <a:latin typeface="Helvetica Neue"/>
                <a:ea typeface="ＭＳ Ｐゴシック" charset="-128"/>
                <a:cs typeface="Helvetica Neue"/>
              </a:rPr>
              <a:t>to TV Shows</a:t>
            </a:r>
          </a:p>
          <a:p>
            <a:pPr indent="-457200">
              <a:spcAft>
                <a:spcPts val="3600"/>
              </a:spcAft>
            </a:pPr>
            <a:r>
              <a:rPr lang="en-US" sz="2400" b="0" dirty="0" smtClean="0">
                <a:latin typeface="Helvetica Neue"/>
                <a:ea typeface="ＭＳ Ｐゴシック" charset="-128"/>
                <a:cs typeface="Helvetica Neue"/>
              </a:rPr>
              <a:t>Create comprehensive filters to classify Communities based on demographic data</a:t>
            </a:r>
          </a:p>
        </p:txBody>
      </p:sp>
      <p:pic>
        <p:nvPicPr>
          <p:cNvPr id="5" name="Picture 4" descr="tv_analytics.png"/>
          <p:cNvPicPr>
            <a:picLocks noChangeAspect="1"/>
          </p:cNvPicPr>
          <p:nvPr/>
        </p:nvPicPr>
        <p:blipFill>
          <a:blip r:embed="rId3"/>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6</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Solution</a:t>
            </a:r>
            <a:endParaRPr lang="en-US" dirty="0"/>
          </a:p>
        </p:txBody>
      </p:sp>
      <p:sp>
        <p:nvSpPr>
          <p:cNvPr id="6" name="Rectangle 10"/>
          <p:cNvSpPr>
            <a:spLocks noChangeArrowheads="1"/>
          </p:cNvSpPr>
          <p:nvPr/>
        </p:nvSpPr>
        <p:spPr bwMode="auto">
          <a:xfrm>
            <a:off x="1219201" y="1447800"/>
            <a:ext cx="7162799" cy="2708434"/>
          </a:xfrm>
          <a:prstGeom prst="rect">
            <a:avLst/>
          </a:prstGeom>
          <a:noFill/>
          <a:ln w="9525">
            <a:noFill/>
            <a:miter lim="800000"/>
            <a:headEnd/>
            <a:tailEnd/>
          </a:ln>
        </p:spPr>
        <p:txBody>
          <a:bodyPr wrap="square">
            <a:prstTxWarp prst="textNoShape">
              <a:avLst/>
            </a:prstTxWarp>
            <a:spAutoFit/>
          </a:bodyPr>
          <a:lstStyle/>
          <a:p>
            <a:pPr marL="457200" indent="-457200">
              <a:spcAft>
                <a:spcPts val="2400"/>
              </a:spcAft>
            </a:pPr>
            <a:r>
              <a:rPr lang="en-US" sz="2400" b="0" dirty="0" smtClean="0">
                <a:latin typeface="Helvetica Neue"/>
                <a:ea typeface="ＭＳ Ｐゴシック" charset="-128"/>
                <a:cs typeface="Helvetica Neue"/>
              </a:rPr>
              <a:t>Search beyond exact Show Titles</a:t>
            </a:r>
          </a:p>
          <a:p>
            <a:pPr marL="1371600" lvl="2" indent="-457200">
              <a:spcAft>
                <a:spcPts val="1200"/>
              </a:spcAft>
            </a:pPr>
            <a:r>
              <a:rPr lang="en-US" sz="2400" b="0" dirty="0" err="1" smtClean="0">
                <a:latin typeface="Helvetica Neue"/>
                <a:ea typeface="ＭＳ Ｐゴシック" charset="-128"/>
                <a:cs typeface="Helvetica Neue"/>
              </a:rPr>
              <a:t>AKAs</a:t>
            </a:r>
            <a:endParaRPr lang="en-US" sz="2400" b="0" dirty="0" smtClean="0">
              <a:latin typeface="Helvetica Neue"/>
              <a:ea typeface="ＭＳ Ｐゴシック" charset="-128"/>
              <a:cs typeface="Helvetica Neue"/>
            </a:endParaRPr>
          </a:p>
          <a:p>
            <a:pPr marL="1371600" lvl="2" indent="-457200">
              <a:spcAft>
                <a:spcPts val="1200"/>
              </a:spcAft>
            </a:pPr>
            <a:r>
              <a:rPr lang="en-US" sz="2400" b="0" dirty="0" smtClean="0">
                <a:latin typeface="Helvetica Neue"/>
                <a:ea typeface="ＭＳ Ｐゴシック" charset="-128"/>
                <a:cs typeface="Helvetica Neue"/>
              </a:rPr>
              <a:t>Typos</a:t>
            </a:r>
          </a:p>
          <a:p>
            <a:pPr marL="1371600" lvl="2" indent="-457200">
              <a:spcAft>
                <a:spcPts val="1200"/>
              </a:spcAft>
            </a:pPr>
            <a:r>
              <a:rPr lang="en-US" sz="2400" b="0" dirty="0" smtClean="0">
                <a:latin typeface="Helvetica Neue"/>
                <a:ea typeface="ＭＳ Ｐゴシック" charset="-128"/>
                <a:cs typeface="Helvetica Neue"/>
              </a:rPr>
              <a:t>Characters Names</a:t>
            </a:r>
          </a:p>
          <a:p>
            <a:pPr marL="1371600" lvl="2" indent="-457200">
              <a:spcAft>
                <a:spcPts val="1200"/>
              </a:spcAft>
            </a:pPr>
            <a:r>
              <a:rPr lang="en-US" sz="2400" b="0" dirty="0" smtClean="0">
                <a:latin typeface="Helvetica Neue"/>
                <a:ea typeface="ＭＳ Ｐゴシック" charset="-128"/>
                <a:cs typeface="Helvetica Neue"/>
              </a:rPr>
              <a:t>Actors Names</a:t>
            </a:r>
          </a:p>
        </p:txBody>
      </p:sp>
      <p:sp>
        <p:nvSpPr>
          <p:cNvPr id="8" name="TextBox 7"/>
          <p:cNvSpPr txBox="1"/>
          <p:nvPr/>
        </p:nvSpPr>
        <p:spPr>
          <a:xfrm>
            <a:off x="381000" y="914400"/>
            <a:ext cx="4695056" cy="461665"/>
          </a:xfrm>
          <a:prstGeom prst="rect">
            <a:avLst/>
          </a:prstGeom>
          <a:noFill/>
        </p:spPr>
        <p:txBody>
          <a:bodyPr wrap="square" rtlCol="0">
            <a:spAutoFit/>
          </a:bodyPr>
          <a:lstStyle/>
          <a:p>
            <a:r>
              <a:rPr lang="en-US" sz="2400" b="0" dirty="0" smtClean="0">
                <a:latin typeface="Helvetica Neue"/>
                <a:cs typeface="Helvetica Neue"/>
              </a:rPr>
              <a:t>TV Show Identification</a:t>
            </a:r>
            <a:endParaRPr lang="en-US" sz="2400" b="0" dirty="0">
              <a:latin typeface="Helvetica Neue"/>
              <a:cs typeface="Helvetica Neue"/>
            </a:endParaRPr>
          </a:p>
        </p:txBody>
      </p:sp>
      <p:sp>
        <p:nvSpPr>
          <p:cNvPr id="10" name="Rounded Rectangle 9"/>
          <p:cNvSpPr/>
          <p:nvPr/>
        </p:nvSpPr>
        <p:spPr bwMode="auto">
          <a:xfrm>
            <a:off x="1752600" y="4355068"/>
            <a:ext cx="6019800" cy="1323439"/>
          </a:xfrm>
          <a:prstGeom prst="roundRect">
            <a:avLst/>
          </a:prstGeom>
          <a:noFill/>
          <a:ln w="19050" cap="rnd"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p:cNvSpPr txBox="1"/>
          <p:nvPr/>
        </p:nvSpPr>
        <p:spPr>
          <a:xfrm>
            <a:off x="1752600" y="4419600"/>
            <a:ext cx="6019800" cy="1200329"/>
          </a:xfrm>
          <a:prstGeom prst="rect">
            <a:avLst/>
          </a:prstGeom>
          <a:noFill/>
        </p:spPr>
        <p:txBody>
          <a:bodyPr wrap="square" rtlCol="0">
            <a:spAutoFit/>
          </a:bodyPr>
          <a:lstStyle/>
          <a:p>
            <a:pPr algn="ctr"/>
            <a:r>
              <a:rPr lang="en-US" b="0" i="1" dirty="0" smtClean="0">
                <a:solidFill>
                  <a:srgbClr val="FF6600"/>
                </a:solidFill>
                <a:latin typeface="Helvetica Neue"/>
                <a:cs typeface="Helvetica Neue"/>
              </a:rPr>
              <a:t>House </a:t>
            </a:r>
            <a:r>
              <a:rPr lang="en-US" b="0" i="1" dirty="0" smtClean="0">
                <a:latin typeface="Helvetica Neue"/>
                <a:cs typeface="Helvetica Neue"/>
              </a:rPr>
              <a:t>OR Gregory House OR </a:t>
            </a:r>
            <a:r>
              <a:rPr lang="en-US" b="0" i="1" dirty="0" err="1" smtClean="0">
                <a:latin typeface="Helvetica Neue"/>
                <a:cs typeface="Helvetica Neue"/>
              </a:rPr>
              <a:t>GregoryHouse</a:t>
            </a:r>
            <a:r>
              <a:rPr lang="en-US" b="0" i="1" dirty="0" smtClean="0">
                <a:latin typeface="Helvetica Neue"/>
                <a:cs typeface="Helvetica Neue"/>
              </a:rPr>
              <a:t> OR Doctor House OR </a:t>
            </a:r>
            <a:r>
              <a:rPr lang="en-US" b="0" i="1" dirty="0" err="1" smtClean="0">
                <a:latin typeface="Helvetica Neue"/>
                <a:cs typeface="Helvetica Neue"/>
              </a:rPr>
              <a:t>DoctorHouse</a:t>
            </a:r>
            <a:r>
              <a:rPr lang="en-US" b="0" i="1" dirty="0" smtClean="0">
                <a:latin typeface="Helvetica Neue"/>
                <a:cs typeface="Helvetica Neue"/>
              </a:rPr>
              <a:t> OR </a:t>
            </a:r>
            <a:r>
              <a:rPr lang="en-US" b="0" i="1" dirty="0" err="1" smtClean="0">
                <a:latin typeface="Helvetica Neue"/>
                <a:cs typeface="Helvetica Neue"/>
              </a:rPr>
              <a:t>DrHouse</a:t>
            </a:r>
            <a:r>
              <a:rPr lang="en-US" b="0" i="1" dirty="0" smtClean="0">
                <a:latin typeface="Helvetica Neue"/>
                <a:cs typeface="Helvetica Neue"/>
              </a:rPr>
              <a:t> OR Dr House OR Doctor Cuddy OR </a:t>
            </a:r>
            <a:r>
              <a:rPr lang="en-US" b="0" i="1" dirty="0" err="1" smtClean="0">
                <a:latin typeface="Helvetica Neue"/>
                <a:cs typeface="Helvetica Neue"/>
              </a:rPr>
              <a:t>DoctorCuddy</a:t>
            </a:r>
            <a:r>
              <a:rPr lang="en-US" b="0" i="1" dirty="0" smtClean="0">
                <a:latin typeface="Helvetica Neue"/>
                <a:cs typeface="Helvetica Neue"/>
              </a:rPr>
              <a:t> OR </a:t>
            </a:r>
            <a:r>
              <a:rPr lang="en-US" b="0" i="1" dirty="0" err="1" smtClean="0">
                <a:latin typeface="Helvetica Neue"/>
                <a:cs typeface="Helvetica Neue"/>
              </a:rPr>
              <a:t>DrCuddy</a:t>
            </a:r>
            <a:r>
              <a:rPr lang="en-US" b="0" i="1" dirty="0" smtClean="0">
                <a:latin typeface="Helvetica Neue"/>
                <a:cs typeface="Helvetica Neue"/>
              </a:rPr>
              <a:t> OR Lisa Cuddy OR Hugh Laurie OR ….</a:t>
            </a:r>
            <a:endParaRPr lang="en-US" b="0" i="1" dirty="0">
              <a:latin typeface="Helvetica Neue"/>
              <a:cs typeface="Helvetica Neue"/>
            </a:endParaRPr>
          </a:p>
        </p:txBody>
      </p:sp>
      <p:pic>
        <p:nvPicPr>
          <p:cNvPr id="9" name="Picture 8" descr="tv_analytics.png"/>
          <p:cNvPicPr>
            <a:picLocks noChangeAspect="1"/>
          </p:cNvPicPr>
          <p:nvPr/>
        </p:nvPicPr>
        <p:blipFill>
          <a:blip r:embed="rId3"/>
          <a:stretch>
            <a:fillRect/>
          </a:stretch>
        </p:blipFill>
        <p:spPr>
          <a:xfrm>
            <a:off x="8255001" y="171872"/>
            <a:ext cx="761999" cy="759661"/>
          </a:xfrm>
          <a:prstGeom prst="rect">
            <a:avLst/>
          </a:prstGeom>
        </p:spPr>
      </p:pic>
      <p:pic>
        <p:nvPicPr>
          <p:cNvPr id="12" name="Picture 11" descr="house_md.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49375" y="1295400"/>
            <a:ext cx="1932625" cy="1449469"/>
          </a:xfrm>
          <a:prstGeom prst="rect">
            <a:avLst/>
          </a:prstGeom>
          <a:ln>
            <a:solidFill>
              <a:schemeClr val="tx1"/>
            </a:solidFill>
          </a:ln>
          <a:effectLst>
            <a:glow rad="139700">
              <a:schemeClr val="accent5">
                <a:satMod val="175000"/>
                <a:alpha val="40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7</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Solution</a:t>
            </a:r>
            <a:endParaRPr lang="en-US" dirty="0"/>
          </a:p>
        </p:txBody>
      </p:sp>
      <p:sp>
        <p:nvSpPr>
          <p:cNvPr id="6" name="Rectangle 10"/>
          <p:cNvSpPr>
            <a:spLocks noChangeArrowheads="1"/>
          </p:cNvSpPr>
          <p:nvPr/>
        </p:nvSpPr>
        <p:spPr bwMode="auto">
          <a:xfrm>
            <a:off x="1219201" y="1447800"/>
            <a:ext cx="7162799" cy="2185214"/>
          </a:xfrm>
          <a:prstGeom prst="rect">
            <a:avLst/>
          </a:prstGeom>
          <a:noFill/>
          <a:ln w="9525">
            <a:noFill/>
            <a:miter lim="800000"/>
            <a:headEnd/>
            <a:tailEnd/>
          </a:ln>
        </p:spPr>
        <p:txBody>
          <a:bodyPr wrap="square">
            <a:prstTxWarp prst="textNoShape">
              <a:avLst/>
            </a:prstTxWarp>
            <a:spAutoFit/>
          </a:bodyPr>
          <a:lstStyle/>
          <a:p>
            <a:pPr marL="457200" indent="-457200">
              <a:spcAft>
                <a:spcPts val="2400"/>
              </a:spcAft>
            </a:pPr>
            <a:r>
              <a:rPr lang="en-US" sz="2400" b="0" dirty="0" smtClean="0">
                <a:latin typeface="Helvetica Neue"/>
                <a:ea typeface="ＭＳ Ｐゴシック" charset="-128"/>
                <a:cs typeface="Helvetica Neue"/>
              </a:rPr>
              <a:t>Filter out noise and irrelevant results</a:t>
            </a:r>
          </a:p>
          <a:p>
            <a:pPr marL="1371600" lvl="2" indent="-457200">
              <a:spcAft>
                <a:spcPts val="1200"/>
              </a:spcAft>
            </a:pPr>
            <a:r>
              <a:rPr lang="en-US" sz="2400" b="0" dirty="0" smtClean="0">
                <a:latin typeface="Helvetica Neue"/>
                <a:ea typeface="ＭＳ Ｐゴシック" charset="-128"/>
                <a:cs typeface="Helvetica Neue"/>
              </a:rPr>
              <a:t>Contextual </a:t>
            </a:r>
          </a:p>
          <a:p>
            <a:pPr marL="1371600" lvl="2" indent="-457200">
              <a:spcAft>
                <a:spcPts val="1200"/>
              </a:spcAft>
            </a:pPr>
            <a:r>
              <a:rPr lang="en-US" sz="2400" b="0" dirty="0" smtClean="0">
                <a:latin typeface="Helvetica Neue"/>
                <a:ea typeface="ＭＳ Ｐゴシック" charset="-128"/>
                <a:cs typeface="Helvetica Neue"/>
              </a:rPr>
              <a:t>Proximity</a:t>
            </a:r>
          </a:p>
          <a:p>
            <a:pPr marL="1371600" lvl="2" indent="-457200">
              <a:spcAft>
                <a:spcPts val="1200"/>
              </a:spcAft>
            </a:pPr>
            <a:r>
              <a:rPr lang="en-US" sz="2400" b="0" dirty="0" smtClean="0">
                <a:latin typeface="Helvetica Neue"/>
                <a:ea typeface="ＭＳ Ｐゴシック" charset="-128"/>
                <a:cs typeface="Helvetica Neue"/>
              </a:rPr>
              <a:t>Exclusions</a:t>
            </a:r>
          </a:p>
        </p:txBody>
      </p:sp>
      <p:sp>
        <p:nvSpPr>
          <p:cNvPr id="7" name="TextBox 6"/>
          <p:cNvSpPr txBox="1"/>
          <p:nvPr/>
        </p:nvSpPr>
        <p:spPr>
          <a:xfrm>
            <a:off x="1597025" y="3962400"/>
            <a:ext cx="6556375" cy="1292662"/>
          </a:xfrm>
          <a:prstGeom prst="rect">
            <a:avLst/>
          </a:prstGeom>
          <a:noFill/>
        </p:spPr>
        <p:txBody>
          <a:bodyPr wrap="square" rtlCol="0">
            <a:spAutoFit/>
          </a:bodyPr>
          <a:lstStyle/>
          <a:p>
            <a:pPr algn="ctr"/>
            <a:r>
              <a:rPr lang="en-US" sz="2400" b="0" i="1" dirty="0" smtClean="0">
                <a:solidFill>
                  <a:srgbClr val="FF6600"/>
                </a:solidFill>
                <a:latin typeface="Helvetica Neue"/>
                <a:cs typeface="Helvetica Neue"/>
              </a:rPr>
              <a:t>NOT </a:t>
            </a:r>
            <a:r>
              <a:rPr lang="en-US" b="0" i="1" dirty="0" smtClean="0">
                <a:latin typeface="Helvetica Neue"/>
                <a:cs typeface="Helvetica Neue"/>
              </a:rPr>
              <a:t>the house OR my house OR your house OR *</a:t>
            </a:r>
            <a:r>
              <a:rPr lang="en-US" b="0" i="1" dirty="0" err="1" smtClean="0">
                <a:latin typeface="Helvetica Neue"/>
                <a:cs typeface="Helvetica Neue"/>
              </a:rPr>
              <a:t>s</a:t>
            </a:r>
            <a:r>
              <a:rPr lang="en-US" b="0" i="1" dirty="0" smtClean="0">
                <a:latin typeface="Helvetica Neue"/>
                <a:cs typeface="Helvetica Neue"/>
              </a:rPr>
              <a:t> house OR this house OR that house OR cleaning OR for sale OR buying OR sold OR bought OR dog house OR our house OR full house OR fire OR leave OR party OR white OR …</a:t>
            </a:r>
            <a:endParaRPr lang="en-US" b="0" i="1" dirty="0">
              <a:latin typeface="Helvetica Neue"/>
              <a:cs typeface="Helvetica Neue"/>
            </a:endParaRPr>
          </a:p>
        </p:txBody>
      </p:sp>
      <p:sp>
        <p:nvSpPr>
          <p:cNvPr id="8" name="TextBox 7"/>
          <p:cNvSpPr txBox="1"/>
          <p:nvPr/>
        </p:nvSpPr>
        <p:spPr>
          <a:xfrm>
            <a:off x="381000" y="914400"/>
            <a:ext cx="4263008" cy="461665"/>
          </a:xfrm>
          <a:prstGeom prst="rect">
            <a:avLst/>
          </a:prstGeom>
          <a:noFill/>
        </p:spPr>
        <p:txBody>
          <a:bodyPr wrap="square" rtlCol="0">
            <a:spAutoFit/>
          </a:bodyPr>
          <a:lstStyle/>
          <a:p>
            <a:r>
              <a:rPr lang="en-US" sz="2400" b="0" dirty="0" smtClean="0">
                <a:latin typeface="Helvetica Neue"/>
                <a:cs typeface="Helvetica Neue"/>
              </a:rPr>
              <a:t>TV Show Identification</a:t>
            </a:r>
            <a:endParaRPr lang="en-US" sz="2400" b="0" dirty="0">
              <a:latin typeface="Helvetica Neue"/>
              <a:cs typeface="Helvetica Neue"/>
            </a:endParaRPr>
          </a:p>
        </p:txBody>
      </p:sp>
      <p:sp>
        <p:nvSpPr>
          <p:cNvPr id="10" name="Rounded Rectangle 9"/>
          <p:cNvSpPr/>
          <p:nvPr/>
        </p:nvSpPr>
        <p:spPr bwMode="auto">
          <a:xfrm>
            <a:off x="1600200" y="3962401"/>
            <a:ext cx="6477000" cy="1292662"/>
          </a:xfrm>
          <a:prstGeom prst="roundRect">
            <a:avLst/>
          </a:prstGeom>
          <a:noFill/>
          <a:ln w="19050" cap="rnd"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9" name="Picture 8" descr="tv_analytics.png"/>
          <p:cNvPicPr>
            <a:picLocks noChangeAspect="1"/>
          </p:cNvPicPr>
          <p:nvPr/>
        </p:nvPicPr>
        <p:blipFill>
          <a:blip r:embed="rId3"/>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8</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Solution</a:t>
            </a:r>
            <a:endParaRPr lang="en-US" dirty="0"/>
          </a:p>
        </p:txBody>
      </p:sp>
      <p:sp>
        <p:nvSpPr>
          <p:cNvPr id="8" name="TextBox 7"/>
          <p:cNvSpPr txBox="1"/>
          <p:nvPr/>
        </p:nvSpPr>
        <p:spPr>
          <a:xfrm>
            <a:off x="356568" y="1110921"/>
            <a:ext cx="3470920" cy="1200328"/>
          </a:xfrm>
          <a:prstGeom prst="rect">
            <a:avLst/>
          </a:prstGeom>
          <a:noFill/>
        </p:spPr>
        <p:txBody>
          <a:bodyPr wrap="square" rtlCol="0">
            <a:spAutoFit/>
          </a:bodyPr>
          <a:lstStyle/>
          <a:p>
            <a:r>
              <a:rPr lang="en-US" sz="2400" b="0" dirty="0" smtClean="0">
                <a:latin typeface="Helvetica Neue"/>
                <a:cs typeface="Helvetica Neue"/>
              </a:rPr>
              <a:t>TV Show Identification</a:t>
            </a:r>
          </a:p>
          <a:p>
            <a:endParaRPr lang="en-US" sz="2400" b="0" dirty="0">
              <a:latin typeface="Helvetica Neue"/>
              <a:cs typeface="Helvetica Neue"/>
            </a:endParaRPr>
          </a:p>
          <a:p>
            <a:r>
              <a:rPr lang="en-US" sz="2400" b="0" dirty="0" smtClean="0">
                <a:latin typeface="Helvetica Neue"/>
                <a:cs typeface="Helvetica Neue"/>
              </a:rPr>
              <a:t>Example:  House</a:t>
            </a:r>
            <a:endParaRPr lang="en-US" sz="2400" b="0" dirty="0">
              <a:latin typeface="Helvetica Neue"/>
              <a:cs typeface="Helvetica Neue"/>
            </a:endParaRPr>
          </a:p>
        </p:txBody>
      </p:sp>
      <p:pic>
        <p:nvPicPr>
          <p:cNvPr id="9" name="Picture 8" descr="Screen shot 2011-09-12 at 2.06.36 PM.png"/>
          <p:cNvPicPr>
            <a:picLocks noChangeAspect="1"/>
          </p:cNvPicPr>
          <p:nvPr/>
        </p:nvPicPr>
        <p:blipFill>
          <a:blip r:embed="rId3"/>
          <a:stretch>
            <a:fillRect/>
          </a:stretch>
        </p:blipFill>
        <p:spPr>
          <a:xfrm>
            <a:off x="207516" y="2996952"/>
            <a:ext cx="8788400" cy="2543129"/>
          </a:xfrm>
          <a:prstGeom prst="rect">
            <a:avLst/>
          </a:prstGeom>
          <a:ln w="28575" cap="rnd" cmpd="sng">
            <a:solidFill>
              <a:schemeClr val="tx1"/>
            </a:solidFill>
          </a:ln>
          <a:effectLst>
            <a:glow rad="127000">
              <a:schemeClr val="tx1">
                <a:alpha val="31000"/>
              </a:schemeClr>
            </a:glow>
          </a:effectLst>
        </p:spPr>
      </p:pic>
      <p:pic>
        <p:nvPicPr>
          <p:cNvPr id="6" name="Picture 5" descr="tv_analytics.png"/>
          <p:cNvPicPr>
            <a:picLocks noChangeAspect="1"/>
          </p:cNvPicPr>
          <p:nvPr/>
        </p:nvPicPr>
        <p:blipFill>
          <a:blip r:embed="rId4"/>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Osaka" charset="0"/>
                <a:cs typeface="Osaka" charset="0"/>
              </a:defRPr>
            </a:lvl1pPr>
            <a:lvl2pPr marL="742950" indent="-285750" eaLnBrk="0" hangingPunct="0">
              <a:defRPr sz="2400" b="1">
                <a:solidFill>
                  <a:schemeClr val="tx1"/>
                </a:solidFill>
                <a:latin typeface="Arial" charset="0"/>
                <a:ea typeface="Osaka" charset="0"/>
                <a:cs typeface="Osaka" charset="0"/>
              </a:defRPr>
            </a:lvl2pPr>
            <a:lvl3pPr marL="1143000" indent="-228600" eaLnBrk="0" hangingPunct="0">
              <a:defRPr sz="2400" b="1">
                <a:solidFill>
                  <a:schemeClr val="tx1"/>
                </a:solidFill>
                <a:latin typeface="Arial" charset="0"/>
                <a:ea typeface="Osaka" charset="0"/>
                <a:cs typeface="Osaka" charset="0"/>
              </a:defRPr>
            </a:lvl3pPr>
            <a:lvl4pPr marL="1600200" indent="-228600" eaLnBrk="0" hangingPunct="0">
              <a:defRPr sz="2400" b="1">
                <a:solidFill>
                  <a:schemeClr val="tx1"/>
                </a:solidFill>
                <a:latin typeface="Arial" charset="0"/>
                <a:ea typeface="Osaka" charset="0"/>
                <a:cs typeface="Osaka" charset="0"/>
              </a:defRPr>
            </a:lvl4pPr>
            <a:lvl5pPr marL="2057400" indent="-228600" eaLnBrk="0" hangingPunct="0">
              <a:defRPr sz="2400" b="1">
                <a:solidFill>
                  <a:schemeClr val="tx1"/>
                </a:solidFill>
                <a:latin typeface="Arial" charset="0"/>
                <a:ea typeface="Osaka" charset="0"/>
                <a:cs typeface="Osaka" charset="0"/>
              </a:defRPr>
            </a:lvl5pPr>
            <a:lvl6pPr marL="2514600" indent="-228600" eaLnBrk="0" fontAlgn="base" hangingPunct="0">
              <a:spcBef>
                <a:spcPct val="0"/>
              </a:spcBef>
              <a:spcAft>
                <a:spcPct val="0"/>
              </a:spcAft>
              <a:defRPr sz="2400" b="1">
                <a:solidFill>
                  <a:schemeClr val="tx1"/>
                </a:solidFill>
                <a:latin typeface="Arial" charset="0"/>
                <a:ea typeface="Osaka" charset="0"/>
                <a:cs typeface="Osaka" charset="0"/>
              </a:defRPr>
            </a:lvl6pPr>
            <a:lvl7pPr marL="2971800" indent="-228600" eaLnBrk="0" fontAlgn="base" hangingPunct="0">
              <a:spcBef>
                <a:spcPct val="0"/>
              </a:spcBef>
              <a:spcAft>
                <a:spcPct val="0"/>
              </a:spcAft>
              <a:defRPr sz="2400" b="1">
                <a:solidFill>
                  <a:schemeClr val="tx1"/>
                </a:solidFill>
                <a:latin typeface="Arial" charset="0"/>
                <a:ea typeface="Osaka" charset="0"/>
                <a:cs typeface="Osaka" charset="0"/>
              </a:defRPr>
            </a:lvl7pPr>
            <a:lvl8pPr marL="3429000" indent="-228600" eaLnBrk="0" fontAlgn="base" hangingPunct="0">
              <a:spcBef>
                <a:spcPct val="0"/>
              </a:spcBef>
              <a:spcAft>
                <a:spcPct val="0"/>
              </a:spcAft>
              <a:defRPr sz="2400" b="1">
                <a:solidFill>
                  <a:schemeClr val="tx1"/>
                </a:solidFill>
                <a:latin typeface="Arial" charset="0"/>
                <a:ea typeface="Osaka" charset="0"/>
                <a:cs typeface="Osaka" charset="0"/>
              </a:defRPr>
            </a:lvl8pPr>
            <a:lvl9pPr marL="3886200" indent="-228600" eaLnBrk="0" fontAlgn="base" hangingPunct="0">
              <a:spcBef>
                <a:spcPct val="0"/>
              </a:spcBef>
              <a:spcAft>
                <a:spcPct val="0"/>
              </a:spcAft>
              <a:defRPr sz="2400" b="1">
                <a:solidFill>
                  <a:schemeClr val="tx1"/>
                </a:solidFill>
                <a:latin typeface="Arial" charset="0"/>
                <a:ea typeface="Osaka" charset="0"/>
                <a:cs typeface="Osaka" charset="0"/>
              </a:defRPr>
            </a:lvl9pPr>
          </a:lstStyle>
          <a:p>
            <a:fld id="{E8B3FE36-FE44-AF45-900E-339506F0BEAA}" type="slidenum">
              <a:rPr lang="en-US" sz="1400" b="0"/>
              <a:pPr/>
              <a:t>9</a:t>
            </a:fld>
            <a:endParaRPr lang="en-US" sz="1400" b="0"/>
          </a:p>
        </p:txBody>
      </p:sp>
      <p:sp>
        <p:nvSpPr>
          <p:cNvPr id="72706" name="Title 3"/>
          <p:cNvSpPr txBox="1">
            <a:spLocks/>
          </p:cNvSpPr>
          <p:nvPr/>
        </p:nvSpPr>
        <p:spPr bwMode="auto">
          <a:xfrm>
            <a:off x="762000" y="304800"/>
            <a:ext cx="7546975"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defPPr>
              <a:defRPr lang="en-US"/>
            </a:defPPr>
            <a:lvl1pPr algn="ctr" defTabSz="914400" eaLnBrk="0" hangingPunct="0">
              <a:defRPr sz="3600" b="0">
                <a:solidFill>
                  <a:srgbClr val="00B0F0"/>
                </a:solidFill>
                <a:latin typeface="Helvetica Neue" charset="0"/>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smtClean="0"/>
              <a:t>The Solution</a:t>
            </a:r>
            <a:endParaRPr lang="en-US" dirty="0"/>
          </a:p>
        </p:txBody>
      </p:sp>
      <p:sp>
        <p:nvSpPr>
          <p:cNvPr id="6" name="Rectangle 10"/>
          <p:cNvSpPr>
            <a:spLocks noChangeArrowheads="1"/>
          </p:cNvSpPr>
          <p:nvPr/>
        </p:nvSpPr>
        <p:spPr bwMode="auto">
          <a:xfrm>
            <a:off x="1219201" y="1447800"/>
            <a:ext cx="7162799" cy="2708434"/>
          </a:xfrm>
          <a:prstGeom prst="rect">
            <a:avLst/>
          </a:prstGeom>
          <a:noFill/>
          <a:ln w="9525">
            <a:noFill/>
            <a:miter lim="800000"/>
            <a:headEnd/>
            <a:tailEnd/>
          </a:ln>
        </p:spPr>
        <p:txBody>
          <a:bodyPr wrap="square">
            <a:prstTxWarp prst="textNoShape">
              <a:avLst/>
            </a:prstTxWarp>
            <a:spAutoFit/>
          </a:bodyPr>
          <a:lstStyle/>
          <a:p>
            <a:pPr marL="457200" indent="-457200">
              <a:spcAft>
                <a:spcPts val="2400"/>
              </a:spcAft>
            </a:pPr>
            <a:r>
              <a:rPr lang="en-US" sz="2400" b="0" dirty="0" smtClean="0">
                <a:latin typeface="Helvetica Neue"/>
                <a:ea typeface="ＭＳ Ｐゴシック" charset="-128"/>
                <a:cs typeface="Helvetica Neue"/>
              </a:rPr>
              <a:t>Identify demographics through</a:t>
            </a:r>
          </a:p>
          <a:p>
            <a:pPr marL="1371600" lvl="2" indent="-457200">
              <a:spcAft>
                <a:spcPts val="1200"/>
              </a:spcAft>
            </a:pPr>
            <a:r>
              <a:rPr lang="en-US" sz="2400" b="0" dirty="0" smtClean="0">
                <a:latin typeface="Helvetica Neue"/>
                <a:ea typeface="ＭＳ Ｐゴシック" charset="-128"/>
                <a:cs typeface="Helvetica Neue"/>
              </a:rPr>
              <a:t>Declared Age</a:t>
            </a:r>
          </a:p>
          <a:p>
            <a:pPr marL="1371600" lvl="2" indent="-457200">
              <a:spcAft>
                <a:spcPts val="1200"/>
              </a:spcAft>
            </a:pPr>
            <a:r>
              <a:rPr lang="en-US" sz="2400" b="0" dirty="0" smtClean="0">
                <a:latin typeface="Helvetica Neue"/>
                <a:ea typeface="ＭＳ Ｐゴシック" charset="-128"/>
                <a:cs typeface="Helvetica Neue"/>
              </a:rPr>
              <a:t>Marital Status</a:t>
            </a:r>
          </a:p>
          <a:p>
            <a:pPr marL="1371600" lvl="2" indent="-457200">
              <a:spcAft>
                <a:spcPts val="1200"/>
              </a:spcAft>
            </a:pPr>
            <a:r>
              <a:rPr lang="en-US" sz="2400" b="0" dirty="0" smtClean="0">
                <a:latin typeface="Helvetica Neue"/>
                <a:ea typeface="ＭＳ Ｐゴシック" charset="-128"/>
                <a:cs typeface="Helvetica Neue"/>
              </a:rPr>
              <a:t>Profession</a:t>
            </a:r>
          </a:p>
          <a:p>
            <a:pPr marL="1371600" lvl="2" indent="-457200">
              <a:spcAft>
                <a:spcPts val="1200"/>
              </a:spcAft>
            </a:pPr>
            <a:r>
              <a:rPr lang="en-US" sz="2400" b="0" dirty="0" smtClean="0">
                <a:latin typeface="Helvetica Neue"/>
                <a:ea typeface="ＭＳ Ｐゴシック" charset="-128"/>
                <a:cs typeface="Helvetica Neue"/>
              </a:rPr>
              <a:t>Followers of account</a:t>
            </a:r>
          </a:p>
        </p:txBody>
      </p:sp>
      <p:sp>
        <p:nvSpPr>
          <p:cNvPr id="8" name="TextBox 7"/>
          <p:cNvSpPr txBox="1"/>
          <p:nvPr/>
        </p:nvSpPr>
        <p:spPr>
          <a:xfrm>
            <a:off x="381000" y="914400"/>
            <a:ext cx="2209800" cy="461665"/>
          </a:xfrm>
          <a:prstGeom prst="rect">
            <a:avLst/>
          </a:prstGeom>
          <a:noFill/>
        </p:spPr>
        <p:txBody>
          <a:bodyPr wrap="square" rtlCol="0">
            <a:spAutoFit/>
          </a:bodyPr>
          <a:lstStyle/>
          <a:p>
            <a:r>
              <a:rPr lang="en-US" sz="2400" b="0" dirty="0" smtClean="0">
                <a:latin typeface="Helvetica Neue"/>
                <a:cs typeface="Helvetica Neue"/>
              </a:rPr>
              <a:t>Communities</a:t>
            </a:r>
            <a:endParaRPr lang="en-US" sz="2400" b="0" dirty="0">
              <a:latin typeface="Helvetica Neue"/>
              <a:cs typeface="Helvetica Neue"/>
            </a:endParaRPr>
          </a:p>
        </p:txBody>
      </p:sp>
      <p:sp>
        <p:nvSpPr>
          <p:cNvPr id="10" name="Rounded Rectangle 9"/>
          <p:cNvSpPr/>
          <p:nvPr/>
        </p:nvSpPr>
        <p:spPr bwMode="auto">
          <a:xfrm>
            <a:off x="1752600" y="4355068"/>
            <a:ext cx="6248400" cy="1560731"/>
          </a:xfrm>
          <a:prstGeom prst="roundRect">
            <a:avLst/>
          </a:prstGeom>
          <a:noFill/>
          <a:ln w="19050" cap="rnd"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p:cNvSpPr txBox="1"/>
          <p:nvPr/>
        </p:nvSpPr>
        <p:spPr>
          <a:xfrm>
            <a:off x="1828799" y="4438471"/>
            <a:ext cx="6172201" cy="1477328"/>
          </a:xfrm>
          <a:prstGeom prst="rect">
            <a:avLst/>
          </a:prstGeom>
          <a:noFill/>
        </p:spPr>
        <p:txBody>
          <a:bodyPr wrap="square" rtlCol="0">
            <a:spAutoFit/>
          </a:bodyPr>
          <a:lstStyle/>
          <a:p>
            <a:pPr algn="ctr"/>
            <a:r>
              <a:rPr lang="en-US" b="0" i="1" dirty="0" smtClean="0">
                <a:solidFill>
                  <a:srgbClr val="FF6600"/>
                </a:solidFill>
                <a:latin typeface="Helvetica Neue"/>
                <a:cs typeface="Helvetica Neue"/>
              </a:rPr>
              <a:t>Under18 </a:t>
            </a:r>
            <a:r>
              <a:rPr lang="en-US" b="0" i="1" dirty="0" smtClean="0">
                <a:latin typeface="Helvetica Neue"/>
                <a:cs typeface="Helvetica Neue"/>
              </a:rPr>
              <a:t>= (student OR freshman OR junior OR senior) AND (list of 18K high schools) OR in high school OR I’m 6-17 years old OR I’m a teenager OR student of (high schools) OR studying for the </a:t>
            </a:r>
            <a:r>
              <a:rPr lang="en-US" b="0" i="1" dirty="0" err="1" smtClean="0">
                <a:latin typeface="Helvetica Neue"/>
                <a:cs typeface="Helvetica Neue"/>
              </a:rPr>
              <a:t>ACTs</a:t>
            </a:r>
            <a:r>
              <a:rPr lang="en-US" b="0" i="1" dirty="0" smtClean="0">
                <a:latin typeface="Helvetica Neue"/>
                <a:cs typeface="Helvetica Neue"/>
              </a:rPr>
              <a:t> OR learning to drive OR I want a fake ID OR …</a:t>
            </a:r>
            <a:endParaRPr lang="en-US" b="0" i="1" dirty="0">
              <a:latin typeface="Helvetica Neue"/>
              <a:cs typeface="Helvetica Neue"/>
            </a:endParaRPr>
          </a:p>
        </p:txBody>
      </p:sp>
      <p:pic>
        <p:nvPicPr>
          <p:cNvPr id="11" name="Picture 10" descr="tv_analytics.png"/>
          <p:cNvPicPr>
            <a:picLocks noChangeAspect="1"/>
          </p:cNvPicPr>
          <p:nvPr/>
        </p:nvPicPr>
        <p:blipFill>
          <a:blip r:embed="rId3"/>
          <a:stretch>
            <a:fillRect/>
          </a:stretch>
        </p:blipFill>
        <p:spPr>
          <a:xfrm>
            <a:off x="8255001" y="171872"/>
            <a:ext cx="761999" cy="75966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7909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777777"/>
      </a:dk1>
      <a:lt1>
        <a:srgbClr val="FFFFFF"/>
      </a:lt1>
      <a:dk2>
        <a:srgbClr val="43453C"/>
      </a:dk2>
      <a:lt2>
        <a:srgbClr val="D1D1CB"/>
      </a:lt2>
      <a:accent1>
        <a:srgbClr val="909082"/>
      </a:accent1>
      <a:accent2>
        <a:srgbClr val="809EA8"/>
      </a:accent2>
      <a:accent3>
        <a:srgbClr val="B0B0AF"/>
      </a:accent3>
      <a:accent4>
        <a:srgbClr val="DADADA"/>
      </a:accent4>
      <a:accent5>
        <a:srgbClr val="C6C6C1"/>
      </a:accent5>
      <a:accent6>
        <a:srgbClr val="738F98"/>
      </a:accent6>
      <a:hlink>
        <a:srgbClr val="FEFCFF"/>
      </a:hlink>
      <a:folHlink>
        <a:srgbClr val="E9DCB9"/>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60039</TotalTime>
  <Words>815</Words>
  <Application>Microsoft Macintosh PowerPoint</Application>
  <PresentationFormat>On-screen Show (4:3)</PresentationFormat>
  <Paragraphs>232</Paragraphs>
  <Slides>28</Slides>
  <Notes>21</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PeopleBrowsr</dc:title>
  <dc:creator>C D</dc:creator>
  <cp:lastModifiedBy>Shirley Bailes</cp:lastModifiedBy>
  <cp:revision>1509</cp:revision>
  <dcterms:created xsi:type="dcterms:W3CDTF">2011-09-20T13:19:07Z</dcterms:created>
  <dcterms:modified xsi:type="dcterms:W3CDTF">2011-09-20T13:19:47Z</dcterms:modified>
</cp:coreProperties>
</file>